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76" r:id="rId4"/>
    <p:sldMasterId id="2147484368" r:id="rId5"/>
    <p:sldMasterId id="2147484382" r:id="rId6"/>
    <p:sldMasterId id="2147484389" r:id="rId7"/>
    <p:sldMasterId id="2147484402" r:id="rId8"/>
  </p:sldMasterIdLst>
  <p:notesMasterIdLst>
    <p:notesMasterId r:id="rId42"/>
  </p:notesMasterIdLst>
  <p:handoutMasterIdLst>
    <p:handoutMasterId r:id="rId43"/>
  </p:handoutMasterIdLst>
  <p:sldIdLst>
    <p:sldId id="1503" r:id="rId9"/>
    <p:sldId id="1545" r:id="rId10"/>
    <p:sldId id="1552" r:id="rId11"/>
    <p:sldId id="1542" r:id="rId12"/>
    <p:sldId id="1505" r:id="rId13"/>
    <p:sldId id="1543" r:id="rId14"/>
    <p:sldId id="1514" r:id="rId15"/>
    <p:sldId id="1501" r:id="rId16"/>
    <p:sldId id="1546" r:id="rId17"/>
    <p:sldId id="1547" r:id="rId18"/>
    <p:sldId id="1548" r:id="rId19"/>
    <p:sldId id="1515" r:id="rId20"/>
    <p:sldId id="1520" r:id="rId21"/>
    <p:sldId id="1511" r:id="rId22"/>
    <p:sldId id="1523" r:id="rId23"/>
    <p:sldId id="1521" r:id="rId24"/>
    <p:sldId id="1524" r:id="rId25"/>
    <p:sldId id="1525" r:id="rId26"/>
    <p:sldId id="1526" r:id="rId27"/>
    <p:sldId id="1527" r:id="rId28"/>
    <p:sldId id="1528" r:id="rId29"/>
    <p:sldId id="1540" r:id="rId30"/>
    <p:sldId id="1529" r:id="rId31"/>
    <p:sldId id="1530" r:id="rId32"/>
    <p:sldId id="1531" r:id="rId33"/>
    <p:sldId id="1532" r:id="rId34"/>
    <p:sldId id="1534" r:id="rId35"/>
    <p:sldId id="1535" r:id="rId36"/>
    <p:sldId id="1551" r:id="rId37"/>
    <p:sldId id="1516" r:id="rId38"/>
    <p:sldId id="1536" r:id="rId39"/>
    <p:sldId id="1539" r:id="rId40"/>
    <p:sldId id="1502"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2864"/>
    <a:srgbClr val="002050"/>
    <a:srgbClr val="FFCC0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61124" autoAdjust="0"/>
  </p:normalViewPr>
  <p:slideViewPr>
    <p:cSldViewPr snapToGrid="0">
      <p:cViewPr varScale="1">
        <p:scale>
          <a:sx n="68" d="100"/>
          <a:sy n="68" d="100"/>
        </p:scale>
        <p:origin x="1842"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ata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3/16/2017 9:41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11.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en-us/server-cloud/cortana-intelligence-suite/what-is-cortana-intelligence.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zure.microsoft.com/en-us/documentation/articles/best-practices-scalability-checklist/" TargetMode="External"/><Relationship Id="rId3" Type="http://schemas.openxmlformats.org/officeDocument/2006/relationships/hyperlink" Target="https://azure.microsoft.com/en-us/overview/what-is-azure/" TargetMode="External"/><Relationship Id="rId7" Type="http://schemas.openxmlformats.org/officeDocument/2006/relationships/hyperlink" Target="https://azure.microsoft.com/en-us/documentation/services/active-director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azure.microsoft.com/en-us/documentation/services/virtual-network/" TargetMode="External"/><Relationship Id="rId11" Type="http://schemas.openxmlformats.org/officeDocument/2006/relationships/hyperlink" Target="https://azure.microsoft.com/en-us/documentation/services/app-service/" TargetMode="External"/><Relationship Id="rId5" Type="http://schemas.openxmlformats.org/officeDocument/2006/relationships/hyperlink" Target="https://azure.microsoft.com/en-us/documentation/services/storage/" TargetMode="External"/><Relationship Id="rId10" Type="http://schemas.openxmlformats.org/officeDocument/2006/relationships/hyperlink" Target="https://azure.microsoft.com/en-us/documentation/services/virtual-machines/linux/" TargetMode="External"/><Relationship Id="rId4" Type="http://schemas.openxmlformats.org/officeDocument/2006/relationships/hyperlink" Target="http://microsoftazure.com/" TargetMode="External"/><Relationship Id="rId9" Type="http://schemas.openxmlformats.org/officeDocument/2006/relationships/hyperlink" Target="https://azure.microsoft.com/en-us/documentation/services/virtual-machines/window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billing/billing-buy-sign-up-azure-subscrip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azure-resource-manager/resource-group-overview"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zure.microsoft.com/en-us/services/data-catalo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zure.microsoft.com/en-us/services/data-factor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zure.microsoft.com/en-us/services/event-hub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azure.microsoft.com/en-us/campaigns/data-lak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documentdb/?WT.srch=1&amp;WT.mc_ID=SEM_JQ3fO8d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ervices/sql-database/?b=16.1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azure.microsoft.com/en-us/services/sql-data-warehous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windows-hero-tutoria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azure.microsoft.com/en-us/documentation/articles/virtual-machines-windows-connect-logon/"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azure.microsoft.com/en-us/services/machine-learn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en-us/server-cloud/products/r-serv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zure.microsoft.com/en-us/services/hdinsigh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zure.microsoft.com/en-us/services/stream-analytic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indows.microsoft.com/en-us/windows-10/getstarted-what-is-Cortan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29.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solutions/dev-tes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azure.microsoft.com/en-us/documentation/articles/resource-group-overview/" TargetMode="External"/><Relationship Id="rId13" Type="http://schemas.openxmlformats.org/officeDocument/2006/relationships/hyperlink" Target="https://go.microsoft.com/fwlink/?linkid=698844&amp;clcid=0x409" TargetMode="External"/><Relationship Id="rId3" Type="http://schemas.openxmlformats.org/officeDocument/2006/relationships/hyperlink" Target="https://portal.azure.com/" TargetMode="External"/><Relationship Id="rId7" Type="http://schemas.openxmlformats.org/officeDocument/2006/relationships/hyperlink" Target="https://azure.microsoft.com/en-us/documentation/articles/powershell-install-configure/#what-is-azure-powershell" TargetMode="External"/><Relationship Id="rId12" Type="http://schemas.openxmlformats.org/officeDocument/2006/relationships/hyperlink" Target="http://aka.ms/webpi-azp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go.microsoft.com/fwlink/?linkid=518003&amp;clcid=0x409" TargetMode="External"/><Relationship Id="rId11" Type="http://schemas.openxmlformats.org/officeDocument/2006/relationships/hyperlink" Target="https://msdn.microsoft.com/en-us/library/dn762121.aspx" TargetMode="External"/><Relationship Id="rId5" Type="http://schemas.openxmlformats.org/officeDocument/2006/relationships/hyperlink" Target="https://www.youtube.com/playlist?list=PLFuGXEPUdlxLwxsfkvpdvAGInsLDfgvvC" TargetMode="External"/><Relationship Id="rId10" Type="http://schemas.openxmlformats.org/officeDocument/2006/relationships/hyperlink" Target="http://studio.azureml.net/" TargetMode="External"/><Relationship Id="rId4" Type="http://schemas.openxmlformats.org/officeDocument/2006/relationships/hyperlink" Target="https://azure.microsoft.com/en-us/documentation/articles/operations-management-suite-overview/" TargetMode="External"/><Relationship Id="rId9" Type="http://schemas.openxmlformats.org/officeDocument/2006/relationships/hyperlink" Target="http://azuredatacatalog.co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udio.azureml.ne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data-science-provision-vm/#tools-installed-on-the-microsoft-data-science-virtual-machine" TargetMode="External"/><Relationship Id="rId7" Type="http://schemas.openxmlformats.org/officeDocument/2006/relationships/hyperlink" Target="https://powerbi.microsoft.com/en-us/desktop/?gated=0&amp;number=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go.microsoft.com/fwlink/?linkid=698844&amp;clcid=0x409" TargetMode="External"/><Relationship Id="rId5" Type="http://schemas.openxmlformats.org/officeDocument/2006/relationships/hyperlink" Target="https://azure.microsoft.com/en-us/downloads/" TargetMode="External"/><Relationship Id="rId4" Type="http://schemas.openxmlformats.org/officeDocument/2006/relationships/hyperlink" Target="https://www.visualstudio.com/en-us/products/visual-studio-community-vs.asp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cloud-platform/what-is-cortana-intelligence-sui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rver-cloud/cortana-intelligence-suit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learnanalytics.microsoft.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soft.com/en-us/server-cloud/cortana-intelligence-suite/why-cortana-intelligence.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3360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53083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658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All of the components within the suite: </a:t>
            </a:r>
            <a:r>
              <a:rPr lang="en-US" sz="1800" dirty="0">
                <a:hlinkClick r:id="rId3"/>
              </a:rPr>
              <a:t>https://www.microsoft.com/en-us/server-cloud/cortana-intelligence-suite/what-is-cortana-intelligence.aspx</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1954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What you can do with it: </a:t>
            </a:r>
            <a:r>
              <a:rPr lang="en-US" sz="1600" dirty="0">
                <a:hlinkClick r:id="rId3"/>
              </a:rPr>
              <a:t>https://azure.microsoft.com/en-us/overview/what-is-azure/</a:t>
            </a:r>
            <a:r>
              <a:rPr lang="en-US" sz="1600" dirty="0"/>
              <a:t>  </a:t>
            </a:r>
          </a:p>
          <a:p>
            <a:pPr marL="228600" indent="-228600">
              <a:buFont typeface="+mj-lt"/>
              <a:buAutoNum type="arabicPeriod"/>
            </a:pPr>
            <a:r>
              <a:rPr lang="en-US" sz="1600" dirty="0"/>
              <a:t>Platform: </a:t>
            </a:r>
            <a:r>
              <a:rPr lang="en-US" sz="1600" dirty="0">
                <a:hlinkClick r:id="rId4"/>
              </a:rPr>
              <a:t>http://microsoftazure.com</a:t>
            </a:r>
            <a:r>
              <a:rPr lang="en-US" sz="1600" dirty="0"/>
              <a:t>  </a:t>
            </a:r>
          </a:p>
          <a:p>
            <a:pPr marL="228600" indent="-228600">
              <a:buFont typeface="+mj-lt"/>
              <a:buAutoNum type="arabicPeriod"/>
            </a:pPr>
            <a:r>
              <a:rPr lang="en-US" sz="1600" dirty="0"/>
              <a:t>Storage: </a:t>
            </a:r>
            <a:r>
              <a:rPr lang="en-US" sz="1600" dirty="0">
                <a:hlinkClick r:id="rId5"/>
              </a:rPr>
              <a:t>https://azure.microsoft.com/en-us/documentation/services/storage/</a:t>
            </a:r>
            <a:endParaRPr lang="en-US" sz="1600" dirty="0"/>
          </a:p>
          <a:p>
            <a:pPr marL="228600" indent="-228600">
              <a:buFont typeface="+mj-lt"/>
              <a:buAutoNum type="arabicPeriod"/>
            </a:pPr>
            <a:r>
              <a:rPr lang="en-US" sz="1600" dirty="0"/>
              <a:t>Networking: </a:t>
            </a:r>
            <a:r>
              <a:rPr lang="en-US" sz="1600" dirty="0">
                <a:hlinkClick r:id="rId6"/>
              </a:rPr>
              <a:t>https://azure.microsoft.com/en-us/documentation/services/virtual-network/</a:t>
            </a:r>
            <a:r>
              <a:rPr lang="en-US" sz="1600" dirty="0"/>
              <a:t> </a:t>
            </a:r>
          </a:p>
          <a:p>
            <a:pPr marL="228600" indent="-228600">
              <a:buFont typeface="+mj-lt"/>
              <a:buAutoNum type="arabicPeriod"/>
            </a:pPr>
            <a:r>
              <a:rPr lang="en-US" sz="1600" dirty="0"/>
              <a:t>Security: </a:t>
            </a:r>
            <a:r>
              <a:rPr lang="en-US" sz="1600" dirty="0">
                <a:hlinkClick r:id="rId7"/>
              </a:rPr>
              <a:t>https://azure.microsoft.com/en-us/documentation/services/active-directory/</a:t>
            </a:r>
            <a:r>
              <a:rPr lang="en-US" sz="1600" dirty="0"/>
              <a:t> </a:t>
            </a:r>
          </a:p>
          <a:p>
            <a:pPr marL="228600" indent="-228600">
              <a:buFont typeface="+mj-lt"/>
              <a:buAutoNum type="arabicPeriod"/>
            </a:pPr>
            <a:r>
              <a:rPr lang="en-US" sz="1600" dirty="0"/>
              <a:t>Services: </a:t>
            </a:r>
            <a:r>
              <a:rPr lang="en-US" sz="1600" dirty="0">
                <a:hlinkClick r:id="rId8"/>
              </a:rPr>
              <a:t>https://azure.microsoft.com/en-us/documentation/articles/best-practices-scalability-checklist/</a:t>
            </a:r>
            <a:r>
              <a:rPr lang="en-US" sz="1600" dirty="0"/>
              <a:t> </a:t>
            </a:r>
          </a:p>
          <a:p>
            <a:pPr marL="228600" indent="-228600">
              <a:buFont typeface="+mj-lt"/>
              <a:buAutoNum type="arabicPeriod"/>
            </a:pPr>
            <a:r>
              <a:rPr lang="en-US" sz="1600" dirty="0"/>
              <a:t>Virtual Machines: </a:t>
            </a:r>
            <a:r>
              <a:rPr lang="en-US" sz="1600" dirty="0">
                <a:hlinkClick r:id="rId9"/>
              </a:rPr>
              <a:t>https://azure.microsoft.com/en-us/documentation/services/virtual-machines/windows/</a:t>
            </a:r>
            <a:r>
              <a:rPr lang="en-US" sz="1600" dirty="0"/>
              <a:t> and </a:t>
            </a:r>
            <a:r>
              <a:rPr lang="en-US" sz="1600" dirty="0">
                <a:hlinkClick r:id="rId10"/>
              </a:rPr>
              <a:t>https://azure.microsoft.com/en-us/documentation/services/virtual-machines/linux/</a:t>
            </a:r>
            <a:r>
              <a:rPr lang="en-US" sz="1600" dirty="0"/>
              <a:t> </a:t>
            </a:r>
          </a:p>
          <a:p>
            <a:pPr marL="228600" indent="-228600">
              <a:buFont typeface="+mj-lt"/>
              <a:buAutoNum type="arabicPeriod"/>
            </a:pPr>
            <a:r>
              <a:rPr lang="en-US" sz="1600" dirty="0"/>
              <a:t>PaaS: </a:t>
            </a:r>
            <a:r>
              <a:rPr lang="en-US" sz="1600" dirty="0">
                <a:hlinkClick r:id="rId11"/>
              </a:rPr>
              <a:t>https://azure.microsoft.com/en-us/documentation/services/app-service/</a:t>
            </a:r>
            <a:r>
              <a:rPr lang="en-US" sz="1600" dirty="0"/>
              <a:t>  </a:t>
            </a:r>
          </a:p>
          <a:p>
            <a:pPr marL="228600" indent="-228600">
              <a:buFont typeface="+mj-lt"/>
              <a:buAutoNum type="arabicPeriod"/>
            </a:pPr>
            <a:endParaRPr lang="en-US" sz="16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486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Activate your Azure Subscription (Learn more here: </a:t>
            </a:r>
            <a:r>
              <a:rPr lang="en-US" sz="1800" dirty="0">
                <a:latin typeface="+mn-lt"/>
                <a:hlinkClick r:id="rId3"/>
              </a:rPr>
              <a:t>https://docs.microsoft.com/en-us/azure/billing/billing-buy-sign-up-azure-subscription</a:t>
            </a:r>
            <a:r>
              <a:rPr lang="en-US" sz="1800" dirty="0">
                <a:latin typeface="+mn-lt"/>
              </a:rPr>
              <a:t>)</a:t>
            </a:r>
          </a:p>
          <a:p>
            <a:pPr marL="445862" lvl="1" indent="-228600">
              <a:buFont typeface="+mj-lt"/>
              <a:buAutoNum type="arabicPeriod"/>
              <a:defRPr/>
            </a:pPr>
            <a:r>
              <a:rPr lang="en-US" dirty="0">
                <a:latin typeface="+mn-lt"/>
              </a:rPr>
              <a:t>Open the Azure Portal</a:t>
            </a:r>
          </a:p>
          <a:p>
            <a:pPr marL="445862" lvl="1" indent="-228600">
              <a:buFont typeface="+mj-lt"/>
              <a:buAutoNum type="arabicPeriod"/>
              <a:defRPr/>
            </a:pPr>
            <a:r>
              <a:rPr lang="en-US" dirty="0">
                <a:latin typeface="+mn-lt"/>
              </a:rPr>
              <a:t>Create one empty Resource Group (More here: </a:t>
            </a:r>
            <a:r>
              <a:rPr lang="en-US" dirty="0">
                <a:latin typeface="+mn-lt"/>
                <a:hlinkClick r:id="rId4"/>
              </a:rPr>
              <a:t>https://docs.microsoft.com/en-us/azure/azure-resource-manager/resource-group-overview</a:t>
            </a:r>
            <a:r>
              <a:rPr lang="en-US" dirty="0">
                <a:latin typeface="+mn-lt"/>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Explain</a:t>
            </a:r>
            <a:r>
              <a:rPr lang="en-US" sz="1800" baseline="0" dirty="0">
                <a:latin typeface="+mn-lt"/>
              </a:rPr>
              <a:t> a situation where data was used in a new and unexpected way in a business or an organization</a:t>
            </a:r>
            <a:endParaRPr lang="en-US" sz="1800"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advantages to using a cloud or hybrid architecture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objections to hosting an application in the cloud, and three responses to those objections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074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Catalog: </a:t>
            </a:r>
            <a:r>
              <a:rPr lang="en-US" dirty="0">
                <a:hlinkClick r:id="rId3"/>
              </a:rPr>
              <a:t>http://azure.microsoft.com/en-us/services/data-catalog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51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Factory: </a:t>
            </a:r>
            <a:r>
              <a:rPr lang="en-US" dirty="0">
                <a:hlinkClick r:id="rId3"/>
              </a:rPr>
              <a:t>http://azure.microsoft.com/en-us/services/data-factory/</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284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Event Hubs: </a:t>
            </a:r>
            <a:r>
              <a:rPr lang="en-US" dirty="0">
                <a:hlinkClick r:id="rId3"/>
              </a:rPr>
              <a:t>http://azure.microsoft.com/en-us/services/event-hubs/</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1550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Lake: </a:t>
            </a:r>
            <a:r>
              <a:rPr lang="en-US" dirty="0">
                <a:hlinkClick r:id="rId3"/>
              </a:rPr>
              <a:t>http://azure.microsoft.com/en-us/campaigns/data-lake/</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118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a:t>
            </a:r>
            <a:r>
              <a:rPr lang="en-US" dirty="0" err="1"/>
              <a:t>DocumentDB</a:t>
            </a:r>
            <a:r>
              <a:rPr lang="en-US" dirty="0"/>
              <a:t>: </a:t>
            </a:r>
            <a:r>
              <a:rPr lang="en-US" dirty="0">
                <a:hlinkClick r:id="rId3"/>
              </a:rPr>
              <a:t>https://azure.microsoft.com/en-us/services/documentdb/?WT.srch=1&amp;WT.mc_ID=SEM_JQ3fO8dU</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7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617590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Azure  SQL DB: </a:t>
            </a:r>
            <a:r>
              <a:rPr lang="en-US" sz="1600" dirty="0">
                <a:hlinkClick r:id="rId3"/>
              </a:rPr>
              <a:t>https://azure.microsoft.com/en-us/services/sql-database/?b=16.18</a:t>
            </a:r>
            <a:r>
              <a:rPr lang="en-US" sz="1600" dirty="0"/>
              <a:t>  </a:t>
            </a:r>
            <a:endParaRPr lang="en-US" sz="1600"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827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SQL Data Warehouse: </a:t>
            </a:r>
            <a:r>
              <a:rPr lang="en-US" dirty="0">
                <a:hlinkClick r:id="rId3"/>
              </a:rPr>
              <a:t>http://azure.microsoft.com/en-us/services/sql-data-warehouse/</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1738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Log in to the Azure Portal</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Deploy one Windows Data Science Virtual Machine (DSVM) – note your admin name and password</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dirty="0">
                <a:solidFill>
                  <a:schemeClr val="tx1"/>
                </a:solidFill>
                <a:latin typeface="Segoe UI Light" pitchFamily="34" charset="0"/>
                <a:ea typeface="+mn-ea"/>
                <a:cs typeface="+mn-cs"/>
              </a:rPr>
              <a:t>Need help? Check here – except make sure you pick the Windows Data Science Machine! </a:t>
            </a:r>
            <a:r>
              <a:rPr lang="en-US" sz="1600" kern="1200" dirty="0">
                <a:solidFill>
                  <a:schemeClr val="tx1"/>
                </a:solidFill>
                <a:latin typeface="Segoe UI Light" pitchFamily="34" charset="0"/>
                <a:ea typeface="+mn-ea"/>
                <a:cs typeface="+mn-cs"/>
                <a:hlinkClick r:id="rId3"/>
              </a:rPr>
              <a:t>https://azure.microsoft.com/en-us/documentation/articles/virtual-machines-windows-hero-tutorial/</a:t>
            </a:r>
            <a:r>
              <a:rPr lang="en-US" sz="16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Start the DVSM</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the DSVM and begin updating the Power BI, Visual Studio, and Windows environments</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dirty="0">
                <a:solidFill>
                  <a:schemeClr val="tx1"/>
                </a:solidFill>
                <a:latin typeface="Segoe UI Light" pitchFamily="34" charset="0"/>
                <a:ea typeface="+mn-ea"/>
                <a:cs typeface="+mn-cs"/>
              </a:rPr>
              <a:t>Need help? Check here: </a:t>
            </a:r>
            <a:r>
              <a:rPr lang="en-US" sz="1400" kern="1200" dirty="0">
                <a:solidFill>
                  <a:schemeClr val="tx1"/>
                </a:solidFill>
                <a:latin typeface="Segoe UI Light" pitchFamily="34" charset="0"/>
                <a:ea typeface="+mn-ea"/>
                <a:cs typeface="+mn-cs"/>
                <a:hlinkClick r:id="rId4"/>
              </a:rPr>
              <a:t>https://azure.microsoft.com/en-us/documentation/articles/virtual-machines-windows-connect-logon/</a:t>
            </a:r>
            <a:r>
              <a:rPr lang="en-US" sz="14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549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Machine Learning: </a:t>
            </a:r>
            <a:r>
              <a:rPr lang="en-US" dirty="0">
                <a:hlinkClick r:id="rId3"/>
              </a:rPr>
              <a:t>http://azure.microsoft.com/en-us/services/machine-learning/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89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Microsoft R Server: </a:t>
            </a:r>
            <a:r>
              <a:rPr lang="en-US" dirty="0">
                <a:hlinkClick r:id="rId3"/>
              </a:rPr>
              <a:t>https://www.microsoft.com/en-us/server-cloud/products/r-server/</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160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HDInsight: </a:t>
            </a:r>
            <a:r>
              <a:rPr lang="en-US" dirty="0">
                <a:hlinkClick r:id="rId3"/>
              </a:rPr>
              <a:t>http://azure.microsoft.com/en-us/services/hdinsight/</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169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Stream Analytics: </a:t>
            </a:r>
            <a:r>
              <a:rPr lang="en-US" dirty="0">
                <a:hlinkClick r:id="rId3"/>
              </a:rPr>
              <a:t>http://azure.microsoft.com/en-us/services/stream-analytics/</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516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Power BI: </a:t>
            </a:r>
            <a:r>
              <a:rPr lang="en-US" dirty="0">
                <a:hlinkClick r:id="rId3"/>
              </a:rPr>
              <a:t>https://powerbi.microsoft.com/</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564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Cortana: </a:t>
            </a:r>
            <a:r>
              <a:rPr lang="en-US" dirty="0">
                <a:hlinkClick r:id="rId3"/>
              </a:rPr>
              <a:t>http://windows.microsoft.com/en-us/windows-10/getstarted-what-is-Cortana</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6721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173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design at the end of this 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049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a:t>
            </a:r>
            <a:r>
              <a:rPr lang="en-US" dirty="0">
                <a:hlinkClick r:id="rId3"/>
              </a:rPr>
              <a:t>https://azure.microsoft.com/en-us/solutions/dev-test/</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90812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The Azure Portal: </a:t>
            </a:r>
            <a:r>
              <a:rPr lang="en-US" sz="1400" dirty="0">
                <a:hlinkClick r:id="rId3"/>
              </a:rPr>
              <a:t>https://portal.azure.com/</a:t>
            </a:r>
            <a:r>
              <a:rPr lang="en-US" sz="1400" dirty="0"/>
              <a:t> and OMS: </a:t>
            </a:r>
            <a:r>
              <a:rPr lang="en-US" sz="1400" dirty="0">
                <a:hlinkClick r:id="rId4"/>
              </a:rPr>
              <a:t>https://azure.microsoft.com/en-us/documentation/articles/operations-management-suite-overview/</a:t>
            </a:r>
            <a:r>
              <a:rPr lang="en-US" sz="1400" dirty="0"/>
              <a:t>  - also, customizations: </a:t>
            </a:r>
            <a:r>
              <a:rPr lang="en-US" sz="1400" dirty="0">
                <a:hlinkClick r:id="rId5"/>
              </a:rPr>
              <a:t>https://www.youtube.com/playlist?list=PLFuGXEPUdlxLwxsfkvpdvAGInsLDfgvvC</a:t>
            </a:r>
            <a:r>
              <a:rPr lang="en-US" sz="1400" dirty="0"/>
              <a:t>  </a:t>
            </a:r>
          </a:p>
          <a:p>
            <a:pPr marL="228600" indent="-228600">
              <a:buFont typeface="+mj-lt"/>
              <a:buAutoNum type="arabicPeriod"/>
            </a:pPr>
            <a:r>
              <a:rPr lang="en-US" sz="1400" dirty="0"/>
              <a:t>Azure SDK: </a:t>
            </a:r>
            <a:r>
              <a:rPr lang="en-US" sz="1400" dirty="0">
                <a:hlinkClick r:id="rId6"/>
              </a:rPr>
              <a:t>https://go.microsoft.com/fwlink/?linkid=518003&amp;clcid=0x409</a:t>
            </a:r>
            <a:r>
              <a:rPr lang="en-US" sz="1400" dirty="0"/>
              <a:t>  </a:t>
            </a:r>
          </a:p>
          <a:p>
            <a:pPr marL="228600" indent="-228600">
              <a:buFont typeface="+mj-lt"/>
              <a:buAutoNum type="arabicPeriod"/>
            </a:pPr>
            <a:r>
              <a:rPr lang="en-US" sz="1400" dirty="0"/>
              <a:t>Azure </a:t>
            </a:r>
            <a:r>
              <a:rPr lang="en-US" sz="1400" dirty="0" err="1"/>
              <a:t>Powershell</a:t>
            </a:r>
            <a:r>
              <a:rPr lang="en-US" sz="1400" dirty="0"/>
              <a:t>:</a:t>
            </a:r>
            <a:r>
              <a:rPr lang="en-US" sz="1400" baseline="0" dirty="0"/>
              <a:t> </a:t>
            </a:r>
            <a:r>
              <a:rPr lang="en-US" sz="1400" baseline="0" dirty="0">
                <a:hlinkClick r:id="rId7"/>
              </a:rPr>
              <a:t>https://azure.microsoft.com/en-us/documentation/articles/powershell-install-configure/#what-is-azure-powershell</a:t>
            </a:r>
            <a:r>
              <a:rPr lang="en-US" sz="1400" baseline="0" dirty="0"/>
              <a:t> and ARM Templates</a:t>
            </a:r>
            <a:r>
              <a:rPr lang="en-US" sz="1400" dirty="0"/>
              <a:t>: </a:t>
            </a:r>
            <a:r>
              <a:rPr lang="en-US" sz="1400" dirty="0">
                <a:hlinkClick r:id="rId8"/>
              </a:rPr>
              <a:t>https://azure.microsoft.com/en-us/documentation/articles/resource-group-overview/</a:t>
            </a:r>
            <a:r>
              <a:rPr lang="en-US" sz="1400" dirty="0"/>
              <a:t> </a:t>
            </a:r>
          </a:p>
          <a:p>
            <a:pPr marL="228600" indent="-228600">
              <a:buFont typeface="+mj-lt"/>
              <a:buAutoNum type="arabicPeriod"/>
            </a:pPr>
            <a:r>
              <a:rPr lang="en-US" sz="1400" dirty="0"/>
              <a:t>Azure Data Catalog (use an </a:t>
            </a:r>
            <a:r>
              <a:rPr lang="en-US" sz="1400" dirty="0" err="1"/>
              <a:t>inPrivate</a:t>
            </a:r>
            <a:r>
              <a:rPr lang="en-US" sz="1400" dirty="0"/>
              <a:t> browser tab): </a:t>
            </a:r>
            <a:r>
              <a:rPr lang="en-US" sz="1400" kern="1200" dirty="0">
                <a:solidFill>
                  <a:schemeClr val="tx1"/>
                </a:solidFill>
                <a:effectLst/>
                <a:hlinkClick r:id="rId9"/>
              </a:rPr>
              <a:t>http://azuredatacatalog.com</a:t>
            </a:r>
            <a:r>
              <a:rPr lang="en-US" sz="1400" dirty="0"/>
              <a:t> </a:t>
            </a:r>
          </a:p>
          <a:p>
            <a:pPr marL="228600" indent="-228600">
              <a:buFont typeface="+mj-lt"/>
              <a:buAutoNum type="arabicPeriod"/>
            </a:pPr>
            <a:r>
              <a:rPr lang="en-US" sz="1400" dirty="0"/>
              <a:t>Azure Machine Learning: </a:t>
            </a:r>
            <a:r>
              <a:rPr lang="en-US" sz="1400" dirty="0">
                <a:hlinkClick r:id="rId10"/>
              </a:rPr>
              <a:t>http://studio.azureml.net</a:t>
            </a:r>
            <a:r>
              <a:rPr lang="en-US" sz="1400" dirty="0"/>
              <a:t> </a:t>
            </a:r>
          </a:p>
          <a:p>
            <a:pPr marL="228600" indent="-228600">
              <a:buFont typeface="+mj-lt"/>
              <a:buAutoNum type="arabicPeriod"/>
            </a:pPr>
            <a:r>
              <a:rPr lang="en-US" sz="1400" dirty="0"/>
              <a:t>Visual Studio Interface: </a:t>
            </a:r>
            <a:r>
              <a:rPr lang="en-US" sz="1400" dirty="0">
                <a:hlinkClick r:id="rId11"/>
              </a:rPr>
              <a:t>https://msdn.microsoft.com/en-us/library/dn762121.aspx</a:t>
            </a:r>
            <a:r>
              <a:rPr lang="en-US" sz="1400" dirty="0"/>
              <a:t>  </a:t>
            </a:r>
          </a:p>
          <a:p>
            <a:pPr marL="228600" indent="-228600">
              <a:buFont typeface="+mj-lt"/>
              <a:buAutoNum type="arabicPeriod"/>
            </a:pPr>
            <a:r>
              <a:rPr lang="en-US" sz="1400" dirty="0"/>
              <a:t>Installing R Tools for Visual Studio (RTVS): https://www.visualstudio.com/en-us/features/rtvs-vs.aspx </a:t>
            </a:r>
          </a:p>
          <a:p>
            <a:pPr marL="228600" indent="-228600">
              <a:buFont typeface="+mj-lt"/>
              <a:buAutoNum type="arabicPeriod"/>
            </a:pPr>
            <a:r>
              <a:rPr lang="en-US" sz="1400" dirty="0"/>
              <a:t>Azure PowerShell: </a:t>
            </a:r>
            <a:r>
              <a:rPr lang="en-US" sz="1400" dirty="0">
                <a:hlinkClick r:id="rId12"/>
              </a:rPr>
              <a:t>http://aka.ms/webpi-azps</a:t>
            </a:r>
            <a:r>
              <a:rPr lang="en-US" sz="1400" dirty="0"/>
              <a:t>  </a:t>
            </a:r>
          </a:p>
          <a:p>
            <a:pPr marL="228600" indent="-228600">
              <a:buFont typeface="+mj-lt"/>
              <a:buAutoNum type="arabicPeriod"/>
            </a:pPr>
            <a:r>
              <a:rPr lang="en-US" sz="1400" dirty="0"/>
              <a:t>Storage Explorer: </a:t>
            </a:r>
            <a:r>
              <a:rPr lang="en-US" sz="1400" dirty="0">
                <a:hlinkClick r:id="rId13"/>
              </a:rPr>
              <a:t>https://go.microsoft.com/fwlink/?linkid=698844&amp;clcid=0x409</a:t>
            </a:r>
            <a:r>
              <a:rPr lang="en-US" sz="1400" dirty="0"/>
              <a:t>  </a:t>
            </a:r>
          </a:p>
          <a:p>
            <a:pPr marL="228600" indent="-228600">
              <a:buFont typeface="+mj-lt"/>
              <a:buAutoNum type="arabicPeriod"/>
            </a:pP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3118993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Create a Storage Account in the region closest to the class location – note the name and access keys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the Azure Data Catalog as described in the classroom login information</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a:t>
            </a:r>
            <a:r>
              <a:rPr lang="en-US" sz="1800" dirty="0">
                <a:latin typeface="+mn-lt"/>
                <a:hlinkClick r:id="rId3"/>
              </a:rPr>
              <a:t>http://studio.azureml.net</a:t>
            </a:r>
            <a:r>
              <a:rPr lang="en-US" sz="1800" dirty="0">
                <a:latin typeface="+mn-lt"/>
              </a:rPr>
              <a:t>  and create a free account for the class</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702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06240"/>
            <a:ext cx="6294120" cy="4766309"/>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r>
              <a:rPr lang="en-US" sz="1400" dirty="0"/>
              <a:t>There are a few things you need prior to coming to class:</a:t>
            </a:r>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r>
              <a:rPr lang="en-US" sz="1400" dirty="0"/>
              <a:t>We’ll be using the Windows Data Science Virtual Machine (</a:t>
            </a:r>
            <a:r>
              <a:rPr lang="en-US" sz="1400" dirty="0">
                <a:hlinkClick r:id="rId3"/>
              </a:rPr>
              <a:t>https://azure.microsoft.com/en-us/documentation/articles/machine-learning-data-science-provision-vm/#tools-installed-on-the-microsoft-data-science-virtual-machine</a:t>
            </a:r>
            <a:r>
              <a:rPr lang="en-US" sz="1400" dirty="0"/>
              <a:t>) but you can also install things locally if you wish. </a:t>
            </a:r>
          </a:p>
          <a:p>
            <a:pPr lvl="1"/>
            <a:r>
              <a:rPr lang="en-US" sz="1400" dirty="0"/>
              <a:t>A laptop with Visual Studio installed – the Community Edition (free) is acceptable – Version 2015 preferable (</a:t>
            </a:r>
            <a:r>
              <a:rPr lang="en-US" sz="1400" dirty="0">
                <a:hlinkClick r:id="rId4"/>
              </a:rPr>
              <a:t>https://www.visualstudio.com/en-us/products/visual-studio-community-vs.aspx</a:t>
            </a:r>
            <a:r>
              <a:rPr lang="en-US" sz="1400" dirty="0"/>
              <a:t>)</a:t>
            </a:r>
          </a:p>
          <a:p>
            <a:pPr lvl="1"/>
            <a:r>
              <a:rPr lang="en-US" sz="1400" dirty="0"/>
              <a:t>Azure SDK and Command-line Tools installed (</a:t>
            </a:r>
            <a:r>
              <a:rPr lang="en-US" sz="1400" dirty="0">
                <a:hlinkClick r:id="rId5"/>
              </a:rPr>
              <a:t>https://azure.microsoft.com/en-us/downloads/</a:t>
            </a:r>
            <a:r>
              <a:rPr lang="en-US" sz="1400" dirty="0"/>
              <a:t>)</a:t>
            </a:r>
          </a:p>
          <a:p>
            <a:pPr lvl="1"/>
            <a:r>
              <a:rPr lang="en-US" sz="1400" dirty="0"/>
              <a:t>Azure Storage Explorer (</a:t>
            </a:r>
            <a:r>
              <a:rPr lang="en-US" sz="1400" dirty="0">
                <a:hlinkClick r:id="rId6"/>
              </a:rPr>
              <a:t>http://go.microsoft.com/fwlink/?linkid=698844&amp;clcid=0x409</a:t>
            </a:r>
            <a:r>
              <a:rPr lang="en-US" sz="1400" dirty="0"/>
              <a:t>)</a:t>
            </a:r>
          </a:p>
          <a:p>
            <a:pPr lvl="1"/>
            <a:r>
              <a:rPr lang="en-US" sz="1400" dirty="0"/>
              <a:t>Power BI Desktop (</a:t>
            </a:r>
            <a:r>
              <a:rPr lang="en-US" sz="1400" dirty="0">
                <a:hlinkClick r:id="rId7"/>
              </a:rPr>
              <a:t>https://powerbi.microsoft.com/en-us/desktop/?gated=0&amp;number=1</a:t>
            </a:r>
            <a:r>
              <a:rPr lang="en-US" sz="1400" dirty="0"/>
              <a:t>)</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4466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600" dirty="0"/>
              <a:t>Components and capabilities of Cortana Intelligence: </a:t>
            </a:r>
            <a:r>
              <a:rPr lang="en-US" sz="1600" dirty="0">
                <a:hlinkClick r:id="rId3"/>
              </a:rPr>
              <a:t>https://www.microsoft.com/en-us/cloud-platform/what-is-cortana-intelligence-suite</a:t>
            </a:r>
            <a:r>
              <a:rPr lang="en-US" sz="1600" dirty="0"/>
              <a:t> </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the CIS Process</a:t>
            </a:r>
          </a:p>
          <a:p>
            <a:pPr marL="445862" lvl="1" indent="-228600">
              <a:buFont typeface="+mj-lt"/>
              <a:buAutoNum type="arabicPeriod"/>
            </a:pPr>
            <a:r>
              <a:rPr lang="en-US" sz="1800" baseline="0" dirty="0"/>
              <a:t>Understand the CIS Components</a:t>
            </a:r>
          </a:p>
          <a:p>
            <a:pPr marL="445862" lvl="1" indent="-228600">
              <a:buFont typeface="+mj-lt"/>
              <a:buAutoNum type="arabicPeriod"/>
            </a:pPr>
            <a:r>
              <a:rPr lang="en-US" sz="1800" baseline="0" dirty="0"/>
              <a:t>Set up and Configure your Development Environments</a:t>
            </a: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5898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The official documentation for the Cortana Intelligence Suite: </a:t>
            </a:r>
            <a:r>
              <a:rPr lang="en-US" sz="1800" dirty="0">
                <a:hlinkClick r:id="rId3"/>
              </a:rPr>
              <a:t>https://www.microsoft.com/en-us/server-cloud/cortana-intelligence-suite/</a:t>
            </a:r>
            <a:r>
              <a:rPr lang="en-US" sz="1800" dirty="0"/>
              <a:t> </a:t>
            </a:r>
          </a:p>
          <a:p>
            <a:pPr marL="228600" indent="-228600">
              <a:buFont typeface="+mj-lt"/>
              <a:buAutoNum type="arabicPeriod"/>
            </a:pPr>
            <a:r>
              <a:rPr lang="en-US" sz="1800" dirty="0"/>
              <a:t>The Advanced Analytics Learning Portal: </a:t>
            </a:r>
            <a:r>
              <a:rPr lang="en-US" sz="1800" dirty="0">
                <a:hlinkClick r:id="rId4"/>
              </a:rPr>
              <a:t>http://learnanalytics.microsoft.com/</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75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What you can do with CIS: </a:t>
            </a:r>
            <a:r>
              <a:rPr lang="en-US" sz="1800" dirty="0">
                <a:hlinkClick r:id="rId3"/>
              </a:rPr>
              <a:t>https://www.microsoft.com/en-us/server-cloud/cortana-intelligence-suite/why-cortana-intelligence.aspx</a:t>
            </a:r>
            <a:r>
              <a:rPr lang="en-US" sz="1800" dirty="0"/>
              <a:t>   </a:t>
            </a:r>
          </a:p>
          <a:p>
            <a:pPr marL="228600" indent="-228600">
              <a:buFont typeface="+mj-lt"/>
              <a:buAutoNum type="arabicPeriod"/>
            </a:pPr>
            <a:r>
              <a:rPr lang="en-US" sz="1800" dirty="0"/>
              <a:t>More</a:t>
            </a:r>
            <a:r>
              <a:rPr lang="en-US" sz="1800" baseline="0" dirty="0"/>
              <a:t> about </a:t>
            </a:r>
            <a:r>
              <a:rPr lang="en-US" sz="1800" baseline="0"/>
              <a:t>the process: https://channel9.msdn.com/Blogs/Seth-Juarez/Understanding-Data-Science-for-building-Predictive-Analytics-Solutions-by-Francesca-Lazzeri </a:t>
            </a:r>
            <a:endParaRPr lang="en-US" sz="18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141866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overview of the process and </a:t>
            </a:r>
            <a:r>
              <a:rPr lang="en-US"/>
              <a:t>the platform: https://blogs.msdn.microsoft.com/azuredev/2017/02/19/the-data-science-process-with-azure-machine-learning/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3940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604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1256742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824319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37983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9264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2103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690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843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172155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591599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92381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3838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5833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79432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9757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5495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149253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4252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199600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0708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00099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24219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3506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3/16/2017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667599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3/16/2017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05661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3/16/2017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78311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44269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239976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669485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2944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582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47274882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532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385280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2635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922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6224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404502982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14094205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8577762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6.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oleObject" Target="../embeddings/oleObject1.bin"/><Relationship Id="rId2" Type="http://schemas.openxmlformats.org/officeDocument/2006/relationships/slideLayout" Target="../slideLayouts/slideLayout8.xml"/><Relationship Id="rId16" Type="http://schemas.openxmlformats.org/officeDocument/2006/relationships/tags" Target="../tags/tag1.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vmlDrawing" Target="../drawings/vmlDrawing1.v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38205672"/>
      </p:ext>
    </p:extLst>
  </p:cSld>
  <p:clrMap bg1="lt1" tx1="dk1" bg2="lt2" tx2="dk2" accent1="accent1" accent2="accent2" accent3="accent3" accent4="accent4" accent5="accent5" accent6="accent6" hlink="hlink" folHlink="folHlink"/>
  <p:sldLayoutIdLst>
    <p:sldLayoutId id="2147484277" r:id="rId1"/>
    <p:sldLayoutId id="2147484288" r:id="rId2"/>
    <p:sldLayoutId id="2147484294" r:id="rId3"/>
    <p:sldLayoutId id="2147484299" r:id="rId4"/>
    <p:sldLayoutId id="2147484301" r:id="rId5"/>
    <p:sldLayoutId id="2147484367"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9"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748807793"/>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1346060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3/16/2017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949926753"/>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333132422"/>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12.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notesSlide" Target="../notesSlides/notesSlide2.xml"/><Relationship Id="rId9" Type="http://schemas.openxmlformats.org/officeDocument/2006/relationships/image" Target="../media/image19.e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6260"/>
            <a:ext cx="11655188" cy="4955203"/>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The Cortana Intelligence Suite – Foundations (Course Materials)</a:t>
            </a:r>
            <a:r>
              <a:rPr lang="en-US" sz="3600" dirty="0">
                <a:solidFill>
                  <a:srgbClr val="002864"/>
                </a:solidFill>
              </a:rPr>
              <a:t>” Link</a:t>
            </a:r>
          </a:p>
          <a:p>
            <a:pPr>
              <a:spcBef>
                <a:spcPts val="600"/>
              </a:spcBef>
              <a:spcAft>
                <a:spcPts val="600"/>
              </a:spcAft>
            </a:pPr>
            <a:r>
              <a:rPr lang="en-US" sz="3600" dirty="0">
                <a:solidFill>
                  <a:srgbClr val="002864"/>
                </a:solidFill>
              </a:rPr>
              <a:t>Click the “</a:t>
            </a:r>
            <a:r>
              <a:rPr lang="en-US" sz="3600" dirty="0">
                <a:solidFill>
                  <a:srgbClr val="FF0000"/>
                </a:solidFill>
              </a:rPr>
              <a:t>Course Materials</a:t>
            </a:r>
            <a:r>
              <a:rPr lang="en-US" sz="3600" dirty="0">
                <a:solidFill>
                  <a:srgbClr val="002864"/>
                </a:solidFill>
              </a:rPr>
              <a:t>” button, and then “</a:t>
            </a:r>
            <a:r>
              <a:rPr lang="en-US" sz="3600" dirty="0">
                <a:solidFill>
                  <a:srgbClr val="FF0000"/>
                </a:solidFill>
              </a:rPr>
              <a:t>Sign in…</a:t>
            </a:r>
            <a:r>
              <a:rPr lang="en-US" sz="3600" dirty="0">
                <a:solidFill>
                  <a:srgbClr val="002864"/>
                </a:solidFill>
              </a:rPr>
              <a:t>”</a:t>
            </a:r>
          </a:p>
          <a:p>
            <a:pPr>
              <a:spcBef>
                <a:spcPts val="600"/>
              </a:spcBef>
              <a:spcAft>
                <a:spcPts val="600"/>
              </a:spcAft>
            </a:pPr>
            <a:r>
              <a:rPr lang="en-US" sz="3600" dirty="0">
                <a:solidFill>
                  <a:srgbClr val="002864"/>
                </a:solidFill>
              </a:rPr>
              <a:t>Open “</a:t>
            </a:r>
            <a:r>
              <a:rPr lang="en-US" sz="3600" dirty="0">
                <a:solidFill>
                  <a:srgbClr val="FF0000"/>
                </a:solidFill>
              </a:rPr>
              <a:t>Edit in Browser</a:t>
            </a:r>
            <a:r>
              <a:rPr lang="en-US" sz="3600" dirty="0">
                <a:solidFill>
                  <a:srgbClr val="002864"/>
                </a:solidFill>
              </a:rPr>
              <a:t>”, Enter your name, company, e-mail, and your primary role at your company on the sign-in sheet. </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3878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277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The Cortana Intelligence Suite</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3982" y="21279"/>
            <a:ext cx="7153275" cy="719138"/>
          </a:xfrm>
        </p:spPr>
        <p:txBody>
          <a:bodyPr vert="horz" wrap="square" lIns="146304" tIns="91440" rIns="146304" bIns="91440" rtlCol="0" anchor="t">
            <a:noAutofit/>
          </a:bodyPr>
          <a:lstStyle/>
          <a:p>
            <a:r>
              <a:rPr lang="en-US" sz="5400" dirty="0"/>
              <a:t>Microsoft Azure</a:t>
            </a:r>
          </a:p>
        </p:txBody>
      </p:sp>
      <p:pic>
        <p:nvPicPr>
          <p:cNvPr id="38" name="Picture 37"/>
          <p:cNvPicPr preferRelativeResize="0">
            <a:picLocks/>
          </p:cNvPicPr>
          <p:nvPr/>
        </p:nvPicPr>
        <p:blipFill>
          <a:blip r:embed="rId3"/>
          <a:stretch>
            <a:fillRect/>
          </a:stretch>
        </p:blipFill>
        <p:spPr>
          <a:xfrm>
            <a:off x="109433" y="116632"/>
            <a:ext cx="1164549" cy="603200"/>
          </a:xfrm>
          <a:prstGeom prst="rect">
            <a:avLst/>
          </a:prstGeom>
        </p:spPr>
      </p:pic>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sp>
        <p:nvSpPr>
          <p:cNvPr id="6" name="Rectangle 5"/>
          <p:cNvSpPr/>
          <p:nvPr/>
        </p:nvSpPr>
        <p:spPr>
          <a:xfrm>
            <a:off x="1273982" y="1934262"/>
            <a:ext cx="10669662" cy="584775"/>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Microsoft’s Cloud Platform including IaaS, PaaS and SaaS</a:t>
            </a:r>
            <a:endParaRPr kumimoji="0" lang="en-US" sz="3200" b="0" i="0" u="none" strike="noStrike" kern="0" cap="none" spc="0" normalizeH="0" baseline="0" noProof="0" dirty="0">
              <a:ln>
                <a:noFill/>
              </a:ln>
              <a:solidFill>
                <a:srgbClr val="00B050"/>
              </a:solidFill>
              <a:effectLst/>
              <a:uLnTx/>
              <a:uFillTx/>
            </a:endParaRPr>
          </a:p>
        </p:txBody>
      </p:sp>
      <p:sp>
        <p:nvSpPr>
          <p:cNvPr id="7" name="Rectangle 6"/>
          <p:cNvSpPr/>
          <p:nvPr/>
        </p:nvSpPr>
        <p:spPr>
          <a:xfrm>
            <a:off x="1273982" y="3288480"/>
            <a:ext cx="10669662" cy="304698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Storage and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Networking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Security</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Services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Virtual Machines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On-demand Resources and Services </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739453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Account Activation</a:t>
            </a: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Cloud Discussion</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0417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68140" y="13091"/>
            <a:ext cx="7153275" cy="719138"/>
          </a:xfrm>
        </p:spPr>
        <p:txBody>
          <a:bodyPr vert="horz" wrap="square" lIns="146304" tIns="91440" rIns="146304" bIns="91440" rtlCol="0" anchor="t">
            <a:noAutofit/>
          </a:bodyPr>
          <a:lstStyle/>
          <a:p>
            <a:r>
              <a:rPr lang="en-US" sz="5400" dirty="0"/>
              <a:t>Azure Data Catalog</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0" y="148458"/>
            <a:ext cx="1468140" cy="6643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On-Line Catalog of Meta-Data about your Data Sources, with easy tagging and searching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414196"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Sourcing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Data discovery </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Data </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vetting</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766890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96047" y="0"/>
            <a:ext cx="7153275" cy="719138"/>
          </a:xfrm>
        </p:spPr>
        <p:txBody>
          <a:bodyPr vert="horz" wrap="square" lIns="146304" tIns="91440" rIns="146304" bIns="91440" rtlCol="0" anchor="t">
            <a:noAutofit/>
          </a:bodyPr>
          <a:lstStyle/>
          <a:p>
            <a:r>
              <a:rPr lang="en-US" sz="5400" dirty="0"/>
              <a:t>Azure Data Factory</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11825" y="127125"/>
            <a:ext cx="1384222" cy="674385"/>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pipeline system to move data in, perform activities on data, move data around, and move data out</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96084"/>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Create solutions using multiple tools as a single process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Orchestrate processes - Scheduling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Monitor and manage pipelines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Call and re-train Azure ML models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49954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73970"/>
            <a:ext cx="7153275" cy="719138"/>
          </a:xfrm>
        </p:spPr>
        <p:txBody>
          <a:bodyPr vert="horz" wrap="square" lIns="146304" tIns="91440" rIns="146304" bIns="91440" rtlCol="0" anchor="t">
            <a:noAutofit/>
          </a:bodyPr>
          <a:lstStyle/>
          <a:p>
            <a:r>
              <a:rPr lang="en-US" sz="5400" dirty="0"/>
              <a:t>Event Hubs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94452" y="151776"/>
            <a:ext cx="1319744" cy="740046"/>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system to ingest data from the web, </a:t>
            </a:r>
            <a:r>
              <a:rPr lang="en-US" sz="3200" kern="0" dirty="0" err="1">
                <a:solidFill>
                  <a:srgbClr val="00B050"/>
                </a:solidFill>
                <a:cs typeface="Times New Roman" panose="02020603050405020304" pitchFamily="18" charset="0"/>
              </a:rPr>
              <a:t>IoT</a:t>
            </a:r>
            <a:r>
              <a:rPr lang="en-US" sz="3200" kern="0" dirty="0">
                <a:solidFill>
                  <a:srgbClr val="00B050"/>
                </a:solidFill>
                <a:cs typeface="Times New Roman" panose="02020603050405020304" pitchFamily="18" charset="0"/>
              </a:rPr>
              <a:t>, and apps at scale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01127"/>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To stream in large amounts of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With </a:t>
            </a: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workloads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Use with variable or unpredictable large data 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Similar to Kafka</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3868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35162" y="13091"/>
            <a:ext cx="7153275" cy="719138"/>
          </a:xfrm>
        </p:spPr>
        <p:txBody>
          <a:bodyPr vert="horz" wrap="square" lIns="146304" tIns="91440" rIns="146304" bIns="91440" rtlCol="0" anchor="t">
            <a:noAutofit/>
          </a:bodyPr>
          <a:lstStyle/>
          <a:p>
            <a:r>
              <a:rPr lang="en-US" sz="5400" dirty="0"/>
              <a:t>Data Lake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53919" y="164655"/>
            <a:ext cx="1260277" cy="715877"/>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Data storage </a:t>
            </a:r>
            <a:r>
              <a:rPr lang="en-US" sz="2000" kern="0" dirty="0">
                <a:solidFill>
                  <a:srgbClr val="00B050"/>
                </a:solidFill>
                <a:cs typeface="Times New Roman" panose="02020603050405020304" pitchFamily="18" charset="0"/>
              </a:rPr>
              <a:t>(Web-HDFS) </a:t>
            </a:r>
            <a:r>
              <a:rPr lang="en-US" sz="3200" kern="0" dirty="0">
                <a:solidFill>
                  <a:srgbClr val="00B050"/>
                </a:solidFill>
                <a:cs typeface="Times New Roman" panose="02020603050405020304" pitchFamily="18" charset="0"/>
              </a:rPr>
              <a:t>and Distributed Data Processing </a:t>
            </a:r>
            <a:r>
              <a:rPr lang="en-US" sz="2000" kern="0" dirty="0">
                <a:solidFill>
                  <a:srgbClr val="00B050"/>
                </a:solidFill>
                <a:cs typeface="Times New Roman" panose="02020603050405020304" pitchFamily="18" charset="0"/>
              </a:rPr>
              <a:t>(HIVE, Spark, </a:t>
            </a:r>
            <a:r>
              <a:rPr lang="en-US" sz="2000" kern="0" dirty="0" err="1">
                <a:solidFill>
                  <a:srgbClr val="00B050"/>
                </a:solidFill>
                <a:cs typeface="Times New Roman" panose="02020603050405020304" pitchFamily="18" charset="0"/>
              </a:rPr>
              <a:t>HBase</a:t>
            </a:r>
            <a:r>
              <a:rPr lang="en-US" sz="2000" kern="0" dirty="0">
                <a:solidFill>
                  <a:srgbClr val="00B050"/>
                </a:solidFill>
                <a:cs typeface="Times New Roman" panose="02020603050405020304" pitchFamily="18" charset="0"/>
              </a:rPr>
              <a:t>, Storm, U-SQL) </a:t>
            </a:r>
            <a:r>
              <a:rPr lang="en-US" sz="3200" kern="0" dirty="0">
                <a:solidFill>
                  <a:srgbClr val="00B050"/>
                </a:solidFill>
                <a:cs typeface="Times New Roman" panose="02020603050405020304" pitchFamily="18" charset="0"/>
              </a:rPr>
              <a:t>Engines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Low-cost, high-throughput data store</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Non-relational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Larger storage limits than Blobs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664203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3091"/>
            <a:ext cx="7153275" cy="719138"/>
          </a:xfrm>
        </p:spPr>
        <p:txBody>
          <a:bodyPr vert="horz" wrap="square" lIns="146304" tIns="91440" rIns="146304" bIns="91440" rtlCol="0" anchor="t">
            <a:noAutofit/>
          </a:bodyPr>
          <a:lstStyle/>
          <a:p>
            <a:r>
              <a:rPr lang="en-US" sz="5400" dirty="0" err="1"/>
              <a:t>DocumentDB</a:t>
            </a:r>
            <a:endParaRPr lang="en-US" sz="5400" dirty="0"/>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3" name="Rounded Rectangle 2"/>
          <p:cNvSpPr/>
          <p:nvPr/>
        </p:nvSpPr>
        <p:spPr bwMode="auto">
          <a:xfrm>
            <a:off x="982133" y="361244"/>
            <a:ext cx="304800" cy="146756"/>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An automatically-indexed, schema-agnostic JSON database</a:t>
            </a:r>
            <a:endParaRPr kumimoji="0" lang="en-US" sz="3200" b="0" i="0" u="none" strike="noStrike" kern="0" cap="none" spc="0" normalizeH="0" baseline="0" noProof="0" dirty="0">
              <a:ln>
                <a:noFill/>
              </a:ln>
              <a:solidFill>
                <a:srgbClr val="00B050"/>
              </a:solidFill>
              <a:effectLst/>
              <a:uLnTx/>
              <a:uFillTx/>
            </a:endParaRPr>
          </a:p>
        </p:txBody>
      </p:sp>
      <p:sp>
        <p:nvSpPr>
          <p:cNvPr id="9" name="Rectangle 8"/>
          <p:cNvSpPr/>
          <p:nvPr/>
        </p:nvSpPr>
        <p:spPr>
          <a:xfrm>
            <a:off x="1273982" y="3926751"/>
            <a:ext cx="10669662" cy="2554545"/>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Query non-relational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Schema defined per object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Document (JSON) – Oriented database</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Ad-hoc queries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Stored Procedures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507868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3"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Process and Platform, Environment Configuration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101" y="0"/>
            <a:ext cx="7153275" cy="719138"/>
          </a:xfrm>
        </p:spPr>
        <p:txBody>
          <a:bodyPr vert="horz" wrap="square" lIns="146304" tIns="91440" rIns="146304" bIns="91440" rtlCol="0" anchor="t">
            <a:noAutofit/>
          </a:bodyPr>
          <a:lstStyle/>
          <a:p>
            <a:r>
              <a:rPr lang="en-US" sz="5400" dirty="0"/>
              <a:t>SQL Database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68061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SQL Server Database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1" y="3276948"/>
            <a:ext cx="10827707" cy="353943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relational store</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full transactional support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familiarity with SQL and T-SQL and SQL Server Objects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lots of flexible indexing</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do not want to manage a SQL Server</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have multitenant databases needed</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910396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5982"/>
            <a:ext cx="7153275" cy="719138"/>
          </a:xfrm>
        </p:spPr>
        <p:txBody>
          <a:bodyPr vert="horz" wrap="square" lIns="146304" tIns="91440" rIns="146304" bIns="91440" rtlCol="0" anchor="t">
            <a:noAutofit/>
          </a:bodyPr>
          <a:lstStyle/>
          <a:p>
            <a:r>
              <a:rPr lang="en-US" sz="5400" dirty="0"/>
              <a:t>SQL Data Warehouse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Scaling Data Warehouse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44107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large-data BI solution in the cloud</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Wh</a:t>
            </a:r>
            <a:r>
              <a:rPr lang="en-US" sz="3200" kern="0" dirty="0" err="1">
                <a:solidFill>
                  <a:srgbClr val="00B050"/>
                </a:solidFill>
                <a:cs typeface="Times New Roman" panose="02020603050405020304" pitchFamily="18" charset="0"/>
              </a:rPr>
              <a:t>en</a:t>
            </a:r>
            <a:r>
              <a:rPr lang="en-US" sz="3200" kern="0" dirty="0">
                <a:solidFill>
                  <a:srgbClr val="00B050"/>
                </a:solidFill>
                <a:cs typeface="Times New Roman" panose="02020603050405020304" pitchFamily="18" charset="0"/>
              </a:rPr>
              <a:t> you are using lots of 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lower cost relational storage than Blobs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pause-able scaled compute</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765184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 up the Data Science Virtual Machine</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7450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95"/>
            <a:ext cx="7153275" cy="719138"/>
          </a:xfrm>
        </p:spPr>
        <p:txBody>
          <a:bodyPr vert="horz" wrap="square" lIns="146304" tIns="91440" rIns="146304" bIns="91440" rtlCol="0" anchor="t">
            <a:noAutofit/>
          </a:bodyPr>
          <a:lstStyle/>
          <a:p>
            <a:r>
              <a:rPr lang="en-US" sz="5400" dirty="0"/>
              <a:t>Azure ML</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12520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multi-platform environment and engine to create and deploy Machine Learning models and API’s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656902"/>
            <a:ext cx="10895440"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predictive analytics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share Data Science experiments across teams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call-able API’s for ML functions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also have R and Python experience on your Data Science team</a:t>
            </a:r>
          </a:p>
        </p:txBody>
      </p:sp>
    </p:spTree>
    <p:extLst>
      <p:ext uri="{BB962C8B-B14F-4D97-AF65-F5344CB8AC3E}">
        <p14:creationId xmlns:p14="http://schemas.microsoft.com/office/powerpoint/2010/main" val="1835775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3084"/>
            <a:ext cx="7153275" cy="719138"/>
          </a:xfrm>
        </p:spPr>
        <p:txBody>
          <a:bodyPr vert="horz" wrap="square" lIns="146304" tIns="91440" rIns="146304" bIns="91440" rtlCol="0" anchor="t">
            <a:noAutofit/>
          </a:bodyPr>
          <a:lstStyle/>
          <a:p>
            <a:r>
              <a:rPr lang="en-US" sz="5400" dirty="0"/>
              <a:t>Microsoft R Server (MRS)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scalable, highly-performing R engine used in on-</a:t>
            </a:r>
            <a:r>
              <a:rPr lang="en-US" sz="3200" kern="0" dirty="0" err="1">
                <a:solidFill>
                  <a:srgbClr val="00B050"/>
                </a:solidFill>
                <a:cs typeface="Times New Roman" panose="02020603050405020304" pitchFamily="18" charset="0"/>
              </a:rPr>
              <a:t>prem</a:t>
            </a:r>
            <a:r>
              <a:rPr lang="en-US" sz="3200" kern="0" dirty="0">
                <a:solidFill>
                  <a:srgbClr val="00B050"/>
                </a:solidFill>
                <a:cs typeface="Times New Roman" panose="02020603050405020304" pitchFamily="18" charset="0"/>
              </a:rPr>
              <a:t>, in-cloud, and in-service areas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25151"/>
            <a:ext cx="10669662" cy="156966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use the R language and environment for data processing at scale</a:t>
            </a:r>
          </a:p>
          <a:p>
            <a:pPr marL="457200" lvl="0" indent="-457200" defTabSz="914400">
              <a:buFont typeface="Arial" panose="020B0604020202020204" pitchFamily="34" charset="0"/>
              <a:buChar char="•"/>
              <a:defRPr/>
            </a:pP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5794850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0444" y="42597"/>
            <a:ext cx="7153275" cy="719138"/>
          </a:xfrm>
        </p:spPr>
        <p:txBody>
          <a:bodyPr vert="horz" wrap="square" lIns="146304" tIns="91440" rIns="146304" bIns="91440" rtlCol="0" anchor="t">
            <a:noAutofit/>
          </a:bodyPr>
          <a:lstStyle/>
          <a:p>
            <a:r>
              <a:rPr lang="en-US" sz="5400" dirty="0"/>
              <a:t>HDInsight</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3526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60600" y="181756"/>
            <a:ext cx="1419844" cy="65362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Microsoft’s implementation of apache Hadoop (as a service) that uses Blobs for persistent storage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00579"/>
            <a:ext cx="10669662" cy="2554545"/>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process large scale data (PB+)</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want to use Hadoop or Spark as a service</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compute data and retire the servers, but retain the results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your team is familiar with the Hadoop Zoo</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433390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35289" y="-15982"/>
            <a:ext cx="7153275" cy="719138"/>
          </a:xfrm>
        </p:spPr>
        <p:txBody>
          <a:bodyPr vert="horz" wrap="square" lIns="146304" tIns="91440" rIns="146304" bIns="91440" rtlCol="0" anchor="t">
            <a:noAutofit/>
          </a:bodyPr>
          <a:lstStyle/>
          <a:p>
            <a:r>
              <a:rPr lang="en-US" sz="5400" dirty="0"/>
              <a:t>Stream Analytics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842202"/>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0" y="2"/>
            <a:ext cx="1535289" cy="719832"/>
          </a:xfrm>
          <a:prstGeom prst="rect">
            <a:avLst/>
          </a:prstGeom>
        </p:spPr>
      </p:pic>
      <p:sp>
        <p:nvSpPr>
          <p:cNvPr id="7" name="Rectangle 6"/>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Real-time cloud-based stream processing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2051"/>
            <a:ext cx="11019618"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For complex event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streaming workloads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to ingest need millions of records per second</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a:t>
            </a:r>
            <a:r>
              <a:rPr lang="en-US" sz="3200" kern="0" dirty="0">
                <a:solidFill>
                  <a:srgbClr val="00B050"/>
                </a:solidFill>
                <a:cs typeface="Times New Roman" panose="02020603050405020304" pitchFamily="18" charset="0"/>
              </a:rPr>
              <a:t>JSON, Delimited, and Avro data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Similar to Apache Storm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528194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5" y="32039"/>
            <a:ext cx="7153275" cy="719138"/>
          </a:xfrm>
        </p:spPr>
        <p:txBody>
          <a:bodyPr vert="horz" wrap="square" lIns="146304" tIns="91440" rIns="146304" bIns="91440" rtlCol="0" anchor="t">
            <a:noAutofit/>
          </a:bodyPr>
          <a:lstStyle/>
          <a:p>
            <a:r>
              <a:rPr lang="en-US" sz="5400" dirty="0"/>
              <a:t>Power BI</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43514" y="135991"/>
            <a:ext cx="1270681" cy="5838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Interactive Report and Visualization creation for computing and mobile platforms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0089"/>
            <a:ext cx="10669662"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and view interactive reports that combine multiple datasets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a:t>
            </a:r>
            <a:r>
              <a:rPr lang="en-US" sz="3200" kern="0" dirty="0">
                <a:solidFill>
                  <a:srgbClr val="00B050"/>
                </a:solidFill>
                <a:cs typeface="Times New Roman" panose="02020603050405020304" pitchFamily="18" charset="0"/>
              </a:rPr>
              <a:t>d to embed reporting into an application</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customi</a:t>
            </a:r>
            <a:r>
              <a:rPr lang="en-US" sz="3200" kern="0" dirty="0" err="1">
                <a:solidFill>
                  <a:srgbClr val="00B050"/>
                </a:solidFill>
                <a:cs typeface="Times New Roman" panose="02020603050405020304" pitchFamily="18" charset="0"/>
              </a:rPr>
              <a:t>zable</a:t>
            </a:r>
            <a:r>
              <a:rPr lang="en-US" sz="3200" kern="0" dirty="0">
                <a:solidFill>
                  <a:srgbClr val="00B050"/>
                </a:solidFill>
                <a:cs typeface="Times New Roman" panose="02020603050405020304" pitchFamily="18" charset="0"/>
              </a:rPr>
              <a:t> visualizations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shared datasets, reports, and dashboards that you publish to your team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826785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58938" y="0"/>
            <a:ext cx="10777537" cy="719138"/>
          </a:xfrm>
        </p:spPr>
        <p:txBody>
          <a:bodyPr vert="horz" wrap="square" lIns="146304" tIns="91440" rIns="146304" bIns="91440" rtlCol="0" anchor="t">
            <a:noAutofit/>
          </a:bodyPr>
          <a:lstStyle/>
          <a:p>
            <a:r>
              <a:rPr lang="en-US" sz="4000" dirty="0"/>
              <a:t>Cortana and Cognitive Services, Bot Framework</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65745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01822" y="86321"/>
            <a:ext cx="1312373" cy="685326"/>
          </a:xfrm>
          <a:prstGeom prst="rect">
            <a:avLst/>
          </a:prstGeom>
        </p:spPr>
      </p:pic>
      <p:sp>
        <p:nvSpPr>
          <p:cNvPr id="7" name="Rectangle 6"/>
          <p:cNvSpPr/>
          <p:nvPr/>
        </p:nvSpPr>
        <p:spPr>
          <a:xfrm>
            <a:off x="1273982" y="1934262"/>
            <a:ext cx="10669662" cy="1569660"/>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Intelligent assistant available in computing and mobile platforms, integrated into user’s ecostructure, speech and vision interaction</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45732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your users to interact with your solution in a natural language format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an application of your solution that lends itself to the user’s connected ecostructure</a:t>
            </a:r>
          </a:p>
        </p:txBody>
      </p:sp>
    </p:spTree>
    <p:extLst>
      <p:ext uri="{BB962C8B-B14F-4D97-AF65-F5344CB8AC3E}">
        <p14:creationId xmlns:p14="http://schemas.microsoft.com/office/powerpoint/2010/main" val="2891403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7609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AADACFB-7C71-4E89-89D2-7BBA40B7BFA9}" type="slidenum">
              <a:rPr lang="en-US" smtClean="0">
                <a:solidFill>
                  <a:srgbClr val="505050"/>
                </a:solidFill>
              </a:rPr>
              <a:pPr/>
              <a:t>3</a:t>
            </a:fld>
            <a:endParaRPr lang="en-US" dirty="0">
              <a:solidFill>
                <a:srgbClr val="505050"/>
              </a:solidFill>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r>
              <a:rPr lang="en-US" sz="3200" b="1" dirty="0">
                <a:solidFill>
                  <a:schemeClr val="bg2">
                    <a:lumMod val="75000"/>
                    <a:lumOff val="25000"/>
                  </a:schemeClr>
                </a:solidFill>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r>
              <a:rPr lang="en-US" sz="3200" b="1" dirty="0">
                <a:solidFill>
                  <a:schemeClr val="tx1">
                    <a:lumMod val="50000"/>
                  </a:schemeClr>
                </a:solidFill>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r>
              <a:rPr lang="en-US" sz="3200" b="1" dirty="0">
                <a:solidFill>
                  <a:srgbClr val="00B050"/>
                </a:solidFill>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244491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Setting up Your Development Environment</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88740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The Azure Portal</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SDK</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PowerShell and ARM Templates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Data Catalog</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ML Interface</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Visual Studio (and RTVS)</a:t>
            </a:r>
          </a:p>
          <a:p>
            <a:pPr marL="685800" indent="-685800">
              <a:buFont typeface="Arial" panose="020B0604020202020204" pitchFamily="34" charset="0"/>
              <a:buChar char="•"/>
            </a:pPr>
            <a:r>
              <a:rPr lang="en-US" sz="4400">
                <a:solidFill>
                  <a:srgbClr val="002864"/>
                </a:solidFill>
                <a:latin typeface="+mj-lt"/>
                <a:cs typeface="Times New Roman" panose="02020603050405020304" pitchFamily="18" charset="0"/>
              </a:rPr>
              <a:t>Storage </a:t>
            </a:r>
            <a:r>
              <a:rPr lang="en-US" sz="4400" dirty="0">
                <a:solidFill>
                  <a:srgbClr val="002864"/>
                </a:solidFill>
                <a:latin typeface="+mj-lt"/>
                <a:cs typeface="Times New Roman" panose="02020603050405020304" pitchFamily="18" charset="0"/>
              </a:rPr>
              <a:t>Explorer</a:t>
            </a:r>
          </a:p>
        </p:txBody>
      </p:sp>
    </p:spTree>
    <p:extLst>
      <p:ext uri="{BB962C8B-B14F-4D97-AF65-F5344CB8AC3E}">
        <p14:creationId xmlns:p14="http://schemas.microsoft.com/office/powerpoint/2010/main" val="319785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Setting up the Storage Account and additional tools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847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414191" y="1532131"/>
            <a:ext cx="7514284" cy="4272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sz="3200" dirty="0">
                <a:solidFill>
                  <a:schemeClr val="bg1"/>
                </a:solidFill>
                <a:latin typeface="Segoe UI Light"/>
              </a:rPr>
              <a:t>Skills check – you should now be able to:</a:t>
            </a:r>
          </a:p>
          <a:p>
            <a:pPr>
              <a:lnSpc>
                <a:spcPct val="100000"/>
              </a:lnSpc>
              <a:spcBef>
                <a:spcPts val="1000"/>
              </a:spcBef>
            </a:pPr>
            <a:endParaRPr lang="en-US" sz="3200" dirty="0">
              <a:solidFill>
                <a:schemeClr val="bg1"/>
              </a:solidFill>
              <a:latin typeface="Segoe UI Light"/>
            </a:endParaRPr>
          </a:p>
          <a:p>
            <a:pPr marL="514350" indent="-514350">
              <a:lnSpc>
                <a:spcPct val="100000"/>
              </a:lnSpc>
              <a:spcBef>
                <a:spcPts val="1000"/>
              </a:spcBef>
              <a:buAutoNum type="arabicPeriod"/>
            </a:pPr>
            <a:r>
              <a:rPr lang="en-US" sz="3200" dirty="0">
                <a:solidFill>
                  <a:schemeClr val="bg1"/>
                </a:solidFill>
                <a:latin typeface="Segoe UI Light"/>
              </a:rPr>
              <a:t>Understand the CIS Process</a:t>
            </a:r>
          </a:p>
          <a:p>
            <a:pPr marL="514350" indent="-514350">
              <a:lnSpc>
                <a:spcPct val="100000"/>
              </a:lnSpc>
              <a:spcBef>
                <a:spcPts val="1000"/>
              </a:spcBef>
              <a:buAutoNum type="arabicPeriod"/>
            </a:pPr>
            <a:r>
              <a:rPr lang="en-US" sz="3200" dirty="0">
                <a:solidFill>
                  <a:schemeClr val="bg1"/>
                </a:solidFill>
                <a:latin typeface="Segoe UI Light"/>
              </a:rPr>
              <a:t>Understand the CIS Platform</a:t>
            </a:r>
          </a:p>
          <a:p>
            <a:pPr marL="514350" indent="-514350">
              <a:lnSpc>
                <a:spcPct val="100000"/>
              </a:lnSpc>
              <a:spcBef>
                <a:spcPts val="1000"/>
              </a:spcBef>
              <a:buAutoNum type="arabicPeriod"/>
            </a:pPr>
            <a:r>
              <a:rPr lang="en-US" sz="3200" dirty="0">
                <a:solidFill>
                  <a:schemeClr val="bg1"/>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chemeClr val="bg1"/>
              </a:solidFill>
              <a:latin typeface="Segoe UI Light"/>
            </a:endParaRP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1755438" cy="1084263"/>
          </a:xfrm>
        </p:spPr>
        <p:txBody>
          <a:bodyPr/>
          <a:lstStyle/>
          <a:p>
            <a:r>
              <a:rPr lang="en-US" sz="6600" dirty="0">
                <a:solidFill>
                  <a:schemeClr val="tx1"/>
                </a:solidFill>
              </a:rPr>
              <a:t>Introduction</a:t>
            </a:r>
          </a:p>
        </p:txBody>
      </p:sp>
      <p:sp>
        <p:nvSpPr>
          <p:cNvPr id="3" name="Text Placeholder 2"/>
          <p:cNvSpPr>
            <a:spLocks noGrp="1"/>
          </p:cNvSpPr>
          <p:nvPr>
            <p:ph sz="quarter" idx="4294967295"/>
          </p:nvPr>
        </p:nvSpPr>
        <p:spPr>
          <a:xfrm>
            <a:off x="0" y="1382713"/>
            <a:ext cx="5037138" cy="4443412"/>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Meals and Breaks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40860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47884392"/>
              </p:ext>
            </p:extLst>
          </p:nvPr>
        </p:nvGraphicFramePr>
        <p:xfrm>
          <a:off x="150908" y="123242"/>
          <a:ext cx="12148221" cy="6753352"/>
        </p:xfrm>
        <a:graphic>
          <a:graphicData uri="http://schemas.openxmlformats.org/drawingml/2006/table">
            <a:tbl>
              <a:tblPr firstRow="1" bandRow="1">
                <a:tableStyleId>{5C22544A-7EE6-4342-B048-85BDC9FD1C3A}</a:tableStyleId>
              </a:tblPr>
              <a:tblGrid>
                <a:gridCol w="3179452">
                  <a:extLst>
                    <a:ext uri="{9D8B030D-6E8A-4147-A177-3AD203B41FA5}">
                      <a16:colId xmlns:a16="http://schemas.microsoft.com/office/drawing/2014/main" val="4229251263"/>
                    </a:ext>
                  </a:extLst>
                </a:gridCol>
                <a:gridCol w="4684889">
                  <a:extLst>
                    <a:ext uri="{9D8B030D-6E8A-4147-A177-3AD203B41FA5}">
                      <a16:colId xmlns:a16="http://schemas.microsoft.com/office/drawing/2014/main" val="3474366387"/>
                    </a:ext>
                  </a:extLst>
                </a:gridCol>
                <a:gridCol w="4283880">
                  <a:extLst>
                    <a:ext uri="{9D8B030D-6E8A-4147-A177-3AD203B41FA5}">
                      <a16:colId xmlns:a16="http://schemas.microsoft.com/office/drawing/2014/main" val="2028173251"/>
                    </a:ext>
                  </a:extLst>
                </a:gridCol>
              </a:tblGrid>
              <a:tr h="413512">
                <a:tc>
                  <a:txBody>
                    <a:bodyPr/>
                    <a:lstStyle/>
                    <a:p>
                      <a:r>
                        <a:rPr lang="en-US" sz="1700" dirty="0"/>
                        <a:t>Session</a:t>
                      </a:r>
                    </a:p>
                  </a:txBody>
                  <a:tcPr/>
                </a:tc>
                <a:tc>
                  <a:txBody>
                    <a:bodyPr/>
                    <a:lstStyle/>
                    <a:p>
                      <a:r>
                        <a:rPr lang="en-US" sz="1700" dirty="0"/>
                        <a:t>Concepts</a:t>
                      </a:r>
                    </a:p>
                  </a:txBody>
                  <a:tcPr/>
                </a:tc>
                <a:tc>
                  <a:txBody>
                    <a:bodyPr/>
                    <a:lstStyle/>
                    <a:p>
                      <a:r>
                        <a:rPr lang="en-US" sz="1700" dirty="0"/>
                        <a:t>Technologies</a:t>
                      </a:r>
                    </a:p>
                  </a:txBody>
                  <a:tcPr/>
                </a:tc>
                <a:extLst>
                  <a:ext uri="{0D108BD9-81ED-4DB2-BD59-A6C34878D82A}">
                    <a16:rowId xmlns:a16="http://schemas.microsoft.com/office/drawing/2014/main" val="1437138181"/>
                  </a:ext>
                </a:extLst>
              </a:tr>
              <a:tr h="1386840">
                <a:tc>
                  <a:txBody>
                    <a:bodyPr/>
                    <a:lstStyle/>
                    <a:p>
                      <a:r>
                        <a:rPr lang="en-US" sz="1700" dirty="0">
                          <a:solidFill>
                            <a:srgbClr val="0070C0"/>
                          </a:solidFill>
                        </a:rPr>
                        <a:t>Process and Platform</a:t>
                      </a:r>
                    </a:p>
                    <a:p>
                      <a:r>
                        <a:rPr lang="en-US" sz="1700" dirty="0">
                          <a:solidFill>
                            <a:srgbClr val="0070C0"/>
                          </a:solidFill>
                        </a:rPr>
                        <a:t>Environment Configuration</a:t>
                      </a:r>
                    </a:p>
                  </a:txBody>
                  <a:tcPr/>
                </a:tc>
                <a:tc>
                  <a:txBody>
                    <a:bodyPr/>
                    <a:lstStyle/>
                    <a:p>
                      <a:r>
                        <a:rPr lang="en-US" sz="1700" dirty="0">
                          <a:solidFill>
                            <a:srgbClr val="0070C0"/>
                          </a:solidFill>
                        </a:rPr>
                        <a:t>The CIS Process, CIS Platform components, Tools installation and overview</a:t>
                      </a:r>
                    </a:p>
                  </a:txBody>
                  <a:tcPr/>
                </a:tc>
                <a:tc>
                  <a:txBody>
                    <a:bodyPr/>
                    <a:lstStyle/>
                    <a:p>
                      <a:r>
                        <a:rPr lang="en-US" sz="1700" dirty="0">
                          <a:solidFill>
                            <a:srgbClr val="0070C0"/>
                          </a:solidFill>
                        </a:rPr>
                        <a:t>CRISP-DM,</a:t>
                      </a:r>
                      <a:r>
                        <a:rPr lang="en-US" sz="1700" baseline="0" dirty="0">
                          <a:solidFill>
                            <a:srgbClr val="0070C0"/>
                          </a:solidFill>
                        </a:rPr>
                        <a:t> </a:t>
                      </a:r>
                      <a:r>
                        <a:rPr lang="en-US" sz="1700" dirty="0">
                          <a:solidFill>
                            <a:srgbClr val="0070C0"/>
                          </a:solidFill>
                        </a:rPr>
                        <a:t>CIS, Azure Portal, ADC Interface</a:t>
                      </a:r>
                      <a:r>
                        <a:rPr lang="en-US" sz="1700" dirty="0"/>
                        <a:t>,</a:t>
                      </a:r>
                      <a:r>
                        <a:rPr lang="en-US" sz="1700" baseline="0" dirty="0"/>
                        <a:t> </a:t>
                      </a:r>
                      <a:r>
                        <a:rPr lang="en-US" sz="1700" dirty="0"/>
                        <a:t>Visual</a:t>
                      </a:r>
                      <a:r>
                        <a:rPr lang="en-US" sz="1700" baseline="0" dirty="0"/>
                        <a:t> </a:t>
                      </a:r>
                      <a:r>
                        <a:rPr lang="en-US" sz="1700" dirty="0"/>
                        <a:t>Studio Interface (and RTVS),  </a:t>
                      </a:r>
                      <a:r>
                        <a:rPr lang="en-US" sz="1700" dirty="0">
                          <a:solidFill>
                            <a:srgbClr val="0070C0"/>
                          </a:solidFill>
                        </a:rPr>
                        <a:t>Power BI Interface</a:t>
                      </a:r>
                      <a:r>
                        <a:rPr lang="en-US" sz="1700" dirty="0"/>
                        <a:t>,</a:t>
                      </a:r>
                      <a:r>
                        <a:rPr lang="en-US" sz="1700" baseline="0" dirty="0"/>
                        <a:t> </a:t>
                      </a:r>
                      <a:r>
                        <a:rPr lang="en-US" sz="1700" dirty="0"/>
                        <a:t>Azure Machine Learning Interface,</a:t>
                      </a:r>
                      <a:r>
                        <a:rPr lang="en-US" sz="1700" baseline="0" dirty="0"/>
                        <a:t> </a:t>
                      </a:r>
                      <a:r>
                        <a:rPr lang="en-US" sz="1700" dirty="0"/>
                        <a:t>Azure PowerShell, </a:t>
                      </a:r>
                      <a:r>
                        <a:rPr lang="en-US" sz="1700" dirty="0">
                          <a:solidFill>
                            <a:srgbClr val="0070C0"/>
                          </a:solidFill>
                        </a:rPr>
                        <a:t>Azure Storage Explorer</a:t>
                      </a:r>
                    </a:p>
                  </a:txBody>
                  <a:tcPr/>
                </a:tc>
                <a:extLst>
                  <a:ext uri="{0D108BD9-81ED-4DB2-BD59-A6C34878D82A}">
                    <a16:rowId xmlns:a16="http://schemas.microsoft.com/office/drawing/2014/main" val="2538727222"/>
                  </a:ext>
                </a:extLst>
              </a:tr>
              <a:tr h="868680">
                <a:tc>
                  <a:txBody>
                    <a:bodyPr/>
                    <a:lstStyle/>
                    <a:p>
                      <a:r>
                        <a:rPr lang="en-US" sz="1700" dirty="0">
                          <a:solidFill>
                            <a:srgbClr val="0070C0"/>
                          </a:solidFill>
                        </a:rPr>
                        <a:t>Data Discovery and Ingestion</a:t>
                      </a:r>
                    </a:p>
                  </a:txBody>
                  <a:tcPr/>
                </a:tc>
                <a:tc>
                  <a:txBody>
                    <a:bodyPr/>
                    <a:lstStyle/>
                    <a:p>
                      <a:r>
                        <a:rPr lang="en-US" sz="1700" dirty="0">
                          <a:solidFill>
                            <a:srgbClr val="0070C0"/>
                          </a:solidFill>
                        </a:rPr>
                        <a:t>Data sourcing</a:t>
                      </a:r>
                      <a:r>
                        <a:rPr lang="en-US" sz="1700" dirty="0"/>
                        <a:t>,</a:t>
                      </a:r>
                      <a:r>
                        <a:rPr lang="en-US" sz="1700" baseline="0" dirty="0"/>
                        <a:t> </a:t>
                      </a:r>
                      <a:r>
                        <a:rPr lang="en-US" sz="1700" dirty="0"/>
                        <a:t>Feature selection techniques,</a:t>
                      </a:r>
                      <a:r>
                        <a:rPr lang="en-US" sz="1700" baseline="0" dirty="0"/>
                        <a:t> </a:t>
                      </a:r>
                      <a:r>
                        <a:rPr lang="en-US" sz="1700" dirty="0">
                          <a:solidFill>
                            <a:srgbClr val="0070C0"/>
                          </a:solidFill>
                        </a:rPr>
                        <a:t>Data cataloging,</a:t>
                      </a:r>
                      <a:r>
                        <a:rPr lang="en-US" sz="1700" baseline="0" dirty="0">
                          <a:solidFill>
                            <a:srgbClr val="0070C0"/>
                          </a:solidFill>
                        </a:rPr>
                        <a:t> </a:t>
                      </a:r>
                      <a:r>
                        <a:rPr lang="en-US" sz="1700" dirty="0">
                          <a:solidFill>
                            <a:srgbClr val="0070C0"/>
                          </a:solidFill>
                        </a:rPr>
                        <a:t>Data Ingestion</a:t>
                      </a:r>
                      <a:r>
                        <a:rPr lang="en-US" sz="1700" dirty="0"/>
                        <a:t>,</a:t>
                      </a:r>
                      <a:r>
                        <a:rPr lang="en-US" sz="1700" baseline="0" dirty="0"/>
                        <a:t> </a:t>
                      </a:r>
                      <a:r>
                        <a:rPr lang="en-US" sz="1700" dirty="0"/>
                        <a:t>Data Exploration</a:t>
                      </a:r>
                    </a:p>
                  </a:txBody>
                  <a:tcPr/>
                </a:tc>
                <a:tc>
                  <a:txBody>
                    <a:bodyPr/>
                    <a:lstStyle/>
                    <a:p>
                      <a:r>
                        <a:rPr lang="en-US" sz="1700" dirty="0">
                          <a:solidFill>
                            <a:srgbClr val="0070C0"/>
                          </a:solidFill>
                        </a:rPr>
                        <a:t>Azure Data Catalog,</a:t>
                      </a:r>
                      <a:r>
                        <a:rPr lang="en-US" sz="1700" baseline="0" dirty="0">
                          <a:solidFill>
                            <a:srgbClr val="0070C0"/>
                          </a:solidFill>
                        </a:rPr>
                        <a:t> </a:t>
                      </a:r>
                      <a:r>
                        <a:rPr lang="en-US" sz="1700" dirty="0">
                          <a:solidFill>
                            <a:srgbClr val="0070C0"/>
                          </a:solidFill>
                        </a:rPr>
                        <a:t>Azure Storage</a:t>
                      </a:r>
                      <a:r>
                        <a:rPr lang="en-US" sz="1700" dirty="0"/>
                        <a:t>,</a:t>
                      </a:r>
                      <a:r>
                        <a:rPr lang="en-US" sz="1700" baseline="0" dirty="0"/>
                        <a:t> </a:t>
                      </a:r>
                      <a:r>
                        <a:rPr lang="en-US" sz="1700" dirty="0"/>
                        <a:t>Techniques for discovery</a:t>
                      </a:r>
                    </a:p>
                  </a:txBody>
                  <a:tcPr/>
                </a:tc>
                <a:extLst>
                  <a:ext uri="{0D108BD9-81ED-4DB2-BD59-A6C34878D82A}">
                    <a16:rowId xmlns:a16="http://schemas.microsoft.com/office/drawing/2014/main" val="3993360736"/>
                  </a:ext>
                </a:extLst>
              </a:tr>
              <a:tr h="868680">
                <a:tc>
                  <a:txBody>
                    <a:bodyPr/>
                    <a:lstStyle/>
                    <a:p>
                      <a:r>
                        <a:rPr lang="en-US" sz="1700" dirty="0">
                          <a:solidFill>
                            <a:srgbClr val="0070C0"/>
                          </a:solidFill>
                        </a:rPr>
                        <a:t>Data Preparation</a:t>
                      </a:r>
                    </a:p>
                  </a:txBody>
                  <a:tcPr/>
                </a:tc>
                <a:tc>
                  <a:txBody>
                    <a:bodyPr/>
                    <a:lstStyle/>
                    <a:p>
                      <a:r>
                        <a:rPr lang="en-US" sz="1700" dirty="0">
                          <a:solidFill>
                            <a:srgbClr val="0070C0"/>
                          </a:solidFill>
                        </a:rPr>
                        <a:t>Data selection</a:t>
                      </a:r>
                      <a:r>
                        <a:rPr lang="en-US" sz="1700" dirty="0"/>
                        <a:t>, including Features, Dimension reduction,</a:t>
                      </a:r>
                      <a:r>
                        <a:rPr lang="en-US" sz="1700" baseline="0" dirty="0"/>
                        <a:t> </a:t>
                      </a:r>
                      <a:r>
                        <a:rPr lang="en-US" sz="1700" dirty="0">
                          <a:solidFill>
                            <a:srgbClr val="0070C0"/>
                          </a:solidFill>
                        </a:rPr>
                        <a:t>Data processing,</a:t>
                      </a:r>
                      <a:r>
                        <a:rPr lang="en-US" sz="1700" baseline="0" dirty="0">
                          <a:solidFill>
                            <a:srgbClr val="0070C0"/>
                          </a:solidFill>
                        </a:rPr>
                        <a:t> </a:t>
                      </a:r>
                      <a:r>
                        <a:rPr lang="en-US" sz="1700" dirty="0">
                          <a:solidFill>
                            <a:srgbClr val="0070C0"/>
                          </a:solidFill>
                        </a:rPr>
                        <a:t>Data transformation and augmentation</a:t>
                      </a:r>
                    </a:p>
                  </a:txBody>
                  <a:tcPr/>
                </a:tc>
                <a:tc>
                  <a:txBody>
                    <a:bodyPr/>
                    <a:lstStyle/>
                    <a:p>
                      <a:r>
                        <a:rPr lang="en-US" sz="1700" dirty="0">
                          <a:solidFill>
                            <a:srgbClr val="0070C0"/>
                          </a:solidFill>
                        </a:rPr>
                        <a:t>Azure Data</a:t>
                      </a:r>
                      <a:r>
                        <a:rPr lang="en-US" sz="1700" baseline="0" dirty="0">
                          <a:solidFill>
                            <a:srgbClr val="0070C0"/>
                          </a:solidFill>
                        </a:rPr>
                        <a:t> Factory, </a:t>
                      </a:r>
                      <a:r>
                        <a:rPr lang="en-US" sz="1700" dirty="0">
                          <a:solidFill>
                            <a:srgbClr val="0070C0"/>
                          </a:solidFill>
                        </a:rPr>
                        <a:t>HDInsight</a:t>
                      </a:r>
                    </a:p>
                  </a:txBody>
                  <a:tcPr/>
                </a:tc>
                <a:extLst>
                  <a:ext uri="{0D108BD9-81ED-4DB2-BD59-A6C34878D82A}">
                    <a16:rowId xmlns:a16="http://schemas.microsoft.com/office/drawing/2014/main" val="3347203196"/>
                  </a:ext>
                </a:extLst>
              </a:tr>
              <a:tr h="609600">
                <a:tc>
                  <a:txBody>
                    <a:bodyPr/>
                    <a:lstStyle/>
                    <a:p>
                      <a:r>
                        <a:rPr lang="en-US" sz="1700" dirty="0"/>
                        <a:t>Modeling for Machine Learning and Data Mining</a:t>
                      </a:r>
                    </a:p>
                  </a:txBody>
                  <a:tcPr/>
                </a:tc>
                <a:tc>
                  <a:txBody>
                    <a:bodyPr/>
                    <a:lstStyle/>
                    <a:p>
                      <a:r>
                        <a:rPr lang="en-US" sz="1700" dirty="0"/>
                        <a:t>Algorithm selection and application,</a:t>
                      </a:r>
                      <a:r>
                        <a:rPr lang="en-US" sz="1700" baseline="0" dirty="0"/>
                        <a:t> </a:t>
                      </a:r>
                      <a:r>
                        <a:rPr lang="en-US" sz="1700" dirty="0"/>
                        <a:t>Parameter selection and adjustment</a:t>
                      </a:r>
                    </a:p>
                  </a:txBody>
                  <a:tcPr/>
                </a:tc>
                <a:tc>
                  <a:txBody>
                    <a:bodyPr/>
                    <a:lstStyle/>
                    <a:p>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endParaRPr lang="en-US" sz="1700" dirty="0"/>
                    </a:p>
                  </a:txBody>
                  <a:tcPr/>
                </a:tc>
                <a:extLst>
                  <a:ext uri="{0D108BD9-81ED-4DB2-BD59-A6C34878D82A}">
                    <a16:rowId xmlns:a16="http://schemas.microsoft.com/office/drawing/2014/main" val="518094913"/>
                  </a:ext>
                </a:extLst>
              </a:tr>
              <a:tr h="868680">
                <a:tc>
                  <a:txBody>
                    <a:bodyPr/>
                    <a:lstStyle/>
                    <a:p>
                      <a:r>
                        <a:rPr lang="en-US" sz="1700" dirty="0"/>
                        <a:t>Business Validation and Model Evaluation</a:t>
                      </a:r>
                    </a:p>
                  </a:txBody>
                  <a:tcPr/>
                </a:tc>
                <a:tc>
                  <a:txBody>
                    <a:bodyPr/>
                    <a:lstStyle/>
                    <a:p>
                      <a:r>
                        <a:rPr lang="en-US" sz="1700" dirty="0"/>
                        <a:t>Business validation of report and results,</a:t>
                      </a:r>
                      <a:r>
                        <a:rPr lang="en-US" sz="1700" baseline="0" dirty="0"/>
                        <a:t> </a:t>
                      </a:r>
                      <a:r>
                        <a:rPr lang="en-US" sz="1700" dirty="0"/>
                        <a:t>Model testing and cross-validation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r>
                        <a:rPr lang="en-US" sz="1700" dirty="0"/>
                        <a:t>,</a:t>
                      </a:r>
                      <a:r>
                        <a:rPr lang="en-US" sz="1700" baseline="0" dirty="0"/>
                        <a:t> </a:t>
                      </a:r>
                      <a:r>
                        <a:rPr lang="en-US" sz="1700" dirty="0"/>
                        <a:t>Business Validation,</a:t>
                      </a:r>
                      <a:r>
                        <a:rPr lang="en-US" sz="1700" baseline="0" dirty="0"/>
                        <a:t> </a:t>
                      </a:r>
                      <a:r>
                        <a:rPr lang="en-US" sz="1700" dirty="0"/>
                        <a:t>SQL DB, Azure Storage</a:t>
                      </a:r>
                    </a:p>
                  </a:txBody>
                  <a:tcPr/>
                </a:tc>
                <a:extLst>
                  <a:ext uri="{0D108BD9-81ED-4DB2-BD59-A6C34878D82A}">
                    <a16:rowId xmlns:a16="http://schemas.microsoft.com/office/drawing/2014/main" val="3905829341"/>
                  </a:ext>
                </a:extLst>
              </a:tr>
              <a:tr h="1127760">
                <a:tc>
                  <a:txBody>
                    <a:bodyPr/>
                    <a:lstStyle/>
                    <a:p>
                      <a:r>
                        <a:rPr lang="en-US" sz="1700" dirty="0"/>
                        <a:t>Deploying and </a:t>
                      </a:r>
                      <a:r>
                        <a:rPr lang="en-US" sz="1700" dirty="0">
                          <a:solidFill>
                            <a:srgbClr val="0070C0"/>
                          </a:solidFill>
                        </a:rPr>
                        <a:t>Accessing the Solution</a:t>
                      </a:r>
                    </a:p>
                  </a:txBody>
                  <a:tcPr/>
                </a:tc>
                <a:tc>
                  <a:txBody>
                    <a:bodyPr/>
                    <a:lstStyle/>
                    <a:p>
                      <a:r>
                        <a:rPr lang="en-US" sz="1700" dirty="0">
                          <a:solidFill>
                            <a:srgbClr val="0070C0"/>
                          </a:solidFill>
                        </a:rPr>
                        <a:t>Deploying the solution using Data Destinations</a:t>
                      </a:r>
                      <a:r>
                        <a:rPr lang="en-US" sz="1700" dirty="0"/>
                        <a:t>,</a:t>
                      </a:r>
                      <a:r>
                        <a:rPr lang="en-US" sz="1700" baseline="0" dirty="0"/>
                        <a:t> </a:t>
                      </a:r>
                      <a:r>
                        <a:rPr lang="en-US" sz="1700" dirty="0"/>
                        <a:t> Deploying the solution using API's</a:t>
                      </a:r>
                      <a:r>
                        <a:rPr lang="en-US" sz="1700" dirty="0">
                          <a:solidFill>
                            <a:srgbClr val="0070C0"/>
                          </a:solidFill>
                        </a:rPr>
                        <a:t>,</a:t>
                      </a:r>
                      <a:r>
                        <a:rPr lang="en-US" sz="1700" baseline="0" dirty="0">
                          <a:solidFill>
                            <a:srgbClr val="0070C0"/>
                          </a:solidFill>
                        </a:rPr>
                        <a:t> </a:t>
                      </a:r>
                      <a:r>
                        <a:rPr lang="en-US" sz="1700" dirty="0">
                          <a:solidFill>
                            <a:srgbClr val="0070C0"/>
                          </a:solidFill>
                        </a:rPr>
                        <a:t>Deploying the Solution using Queries and Reports</a:t>
                      </a:r>
                    </a:p>
                  </a:txBody>
                  <a:tcPr/>
                </a:tc>
                <a:tc>
                  <a:txBody>
                    <a:bodyPr/>
                    <a:lstStyle/>
                    <a:p>
                      <a:r>
                        <a:rPr lang="en-US" sz="1700" dirty="0">
                          <a:solidFill>
                            <a:srgbClr val="0070C0"/>
                          </a:solidFill>
                        </a:rPr>
                        <a:t>Azure Data Storage</a:t>
                      </a:r>
                      <a:r>
                        <a:rPr lang="en-US" sz="1700" dirty="0"/>
                        <a:t>, SQL DB,</a:t>
                      </a:r>
                      <a:r>
                        <a:rPr lang="en-US" sz="1700" baseline="0" dirty="0"/>
                        <a:t> </a:t>
                      </a:r>
                      <a:r>
                        <a:rPr lang="en-US" sz="1700" dirty="0"/>
                        <a:t>Azure Machine Learning API, Cognitive Services API,</a:t>
                      </a:r>
                      <a:r>
                        <a:rPr lang="en-US" sz="1700" baseline="0" dirty="0"/>
                        <a:t> </a:t>
                      </a:r>
                      <a:r>
                        <a:rPr lang="en-US" sz="1700" dirty="0">
                          <a:solidFill>
                            <a:srgbClr val="0070C0"/>
                          </a:solidFill>
                        </a:rPr>
                        <a:t>HIVE</a:t>
                      </a:r>
                      <a:r>
                        <a:rPr lang="en-US" sz="1700" dirty="0"/>
                        <a:t>,</a:t>
                      </a:r>
                      <a:r>
                        <a:rPr lang="en-US" sz="1700" baseline="0" dirty="0"/>
                        <a:t> </a:t>
                      </a:r>
                      <a:r>
                        <a:rPr lang="en-US" sz="1700" dirty="0">
                          <a:solidFill>
                            <a:srgbClr val="0070C0"/>
                          </a:solidFill>
                        </a:rPr>
                        <a:t>Power BI</a:t>
                      </a:r>
                    </a:p>
                  </a:txBody>
                  <a:tcPr/>
                </a:tc>
                <a:extLst>
                  <a:ext uri="{0D108BD9-81ED-4DB2-BD59-A6C34878D82A}">
                    <a16:rowId xmlns:a16="http://schemas.microsoft.com/office/drawing/2014/main" val="3109736594"/>
                  </a:ext>
                </a:extLst>
              </a:tr>
              <a:tr h="609600">
                <a:tc>
                  <a:txBody>
                    <a:bodyPr/>
                    <a:lstStyle/>
                    <a:p>
                      <a:r>
                        <a:rPr lang="en-US" sz="1700" dirty="0"/>
                        <a:t>Workshop recap</a:t>
                      </a:r>
                    </a:p>
                  </a:txBody>
                  <a:tcPr/>
                </a:tc>
                <a:tc>
                  <a:txBody>
                    <a:bodyPr/>
                    <a:lstStyle/>
                    <a:p>
                      <a:r>
                        <a:rPr lang="en-US" sz="1700" dirty="0"/>
                        <a:t>Mapping requirements to solution elements, What to use When</a:t>
                      </a:r>
                    </a:p>
                  </a:txBody>
                  <a:tcPr/>
                </a:tc>
                <a:tc>
                  <a:txBody>
                    <a:bodyPr/>
                    <a:lstStyle/>
                    <a:p>
                      <a:r>
                        <a:rPr lang="en-US" sz="1700" dirty="0"/>
                        <a:t>Understand when to use each component within CIS</a:t>
                      </a:r>
                    </a:p>
                  </a:txBody>
                  <a:tcPr/>
                </a:tc>
                <a:extLst>
                  <a:ext uri="{0D108BD9-81ED-4DB2-BD59-A6C34878D82A}">
                    <a16:rowId xmlns:a16="http://schemas.microsoft.com/office/drawing/2014/main" val="744096622"/>
                  </a:ext>
                </a:extLst>
              </a:tr>
            </a:tbl>
          </a:graphicData>
        </a:graphic>
      </p:graphicFrame>
    </p:spTree>
    <p:extLst>
      <p:ext uri="{BB962C8B-B14F-4D97-AF65-F5344CB8AC3E}">
        <p14:creationId xmlns:p14="http://schemas.microsoft.com/office/powerpoint/2010/main" val="26772410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2480398"/>
            <a:ext cx="7514284" cy="303159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the CIS Process</a:t>
            </a:r>
          </a:p>
          <a:p>
            <a:pPr marL="514350" indent="-514350">
              <a:lnSpc>
                <a:spcPct val="100000"/>
              </a:lnSpc>
              <a:spcBef>
                <a:spcPts val="1000"/>
              </a:spcBef>
              <a:buAutoNum type="arabicPeriod"/>
            </a:pPr>
            <a:r>
              <a:rPr lang="en-US" sz="3200" dirty="0">
                <a:solidFill>
                  <a:srgbClr val="00B050"/>
                </a:solidFill>
                <a:latin typeface="Segoe UI Light"/>
              </a:rPr>
              <a:t>Understand the CIS Platform</a:t>
            </a:r>
          </a:p>
          <a:p>
            <a:pPr marL="514350" indent="-514350">
              <a:lnSpc>
                <a:spcPct val="100000"/>
              </a:lnSpc>
              <a:spcBef>
                <a:spcPts val="1000"/>
              </a:spcBef>
              <a:buAutoNum type="arabicPeriod"/>
            </a:pPr>
            <a:r>
              <a:rPr lang="en-US" sz="3200" dirty="0">
                <a:solidFill>
                  <a:srgbClr val="00B050"/>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1 Learning Objectives</a:t>
            </a:r>
            <a:endParaRPr sz="4800" dirty="0">
              <a:solidFill>
                <a:srgbClr val="005AA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536554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Understanding Cortana Intelligence</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Cortana Intelligence in a Sentence:</a:t>
            </a:r>
          </a:p>
        </p:txBody>
      </p:sp>
      <p:sp>
        <p:nvSpPr>
          <p:cNvPr id="3" name="Rectangle 2"/>
          <p:cNvSpPr/>
          <p:nvPr/>
        </p:nvSpPr>
        <p:spPr>
          <a:xfrm>
            <a:off x="1354667" y="2258774"/>
            <a:ext cx="9919688" cy="2308324"/>
          </a:xfrm>
          <a:prstGeom prst="rect">
            <a:avLst/>
          </a:prstGeom>
        </p:spPr>
        <p:txBody>
          <a:bodyPr wrap="square">
            <a:spAutoFit/>
          </a:bodyPr>
          <a:lstStyle/>
          <a:p>
            <a:r>
              <a:rPr lang="en-US" sz="4800" dirty="0">
                <a:solidFill>
                  <a:srgbClr val="002864"/>
                </a:solidFill>
                <a:cs typeface="Times New Roman" panose="02020603050405020304" pitchFamily="18" charset="0"/>
              </a:rPr>
              <a:t>Cortana Intelligence is a </a:t>
            </a:r>
            <a:r>
              <a:rPr lang="en-US" sz="4800" dirty="0">
                <a:solidFill>
                  <a:srgbClr val="00B050"/>
                </a:solidFill>
                <a:cs typeface="Times New Roman" panose="02020603050405020304" pitchFamily="18" charset="0"/>
              </a:rPr>
              <a:t>Platform</a:t>
            </a:r>
            <a:r>
              <a:rPr lang="en-US" sz="4800" dirty="0">
                <a:solidFill>
                  <a:srgbClr val="002864"/>
                </a:solidFill>
                <a:cs typeface="Times New Roman" panose="02020603050405020304" pitchFamily="18" charset="0"/>
              </a:rPr>
              <a:t> and a </a:t>
            </a:r>
            <a:r>
              <a:rPr lang="en-US" sz="4800" dirty="0">
                <a:solidFill>
                  <a:srgbClr val="00B050"/>
                </a:solidFill>
                <a:cs typeface="Times New Roman" panose="02020603050405020304" pitchFamily="18" charset="0"/>
              </a:rPr>
              <a:t>Process</a:t>
            </a:r>
            <a:r>
              <a:rPr lang="en-US" sz="4800" dirty="0">
                <a:solidFill>
                  <a:srgbClr val="002864"/>
                </a:solidFill>
                <a:cs typeface="Times New Roman" panose="02020603050405020304" pitchFamily="18" charset="0"/>
              </a:rPr>
              <a:t> to perform advanced analytics from start to finish</a:t>
            </a:r>
            <a:endParaRPr lang="en-US" sz="4800" dirty="0">
              <a:solidFill>
                <a:srgbClr val="00B050"/>
              </a:solidFill>
            </a:endParaRPr>
          </a:p>
        </p:txBody>
      </p:sp>
    </p:spTree>
    <p:extLst>
      <p:ext uri="{BB962C8B-B14F-4D97-AF65-F5344CB8AC3E}">
        <p14:creationId xmlns:p14="http://schemas.microsoft.com/office/powerpoint/2010/main" val="2830432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3899510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C6ECEF-7D9C-40E2-92F1-09EC6F7FB85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9bc6b55d-a734-43bd-8eab-fb065c703cf5"/>
    <ds:schemaRef ds:uri="http://purl.org/dc/dcmitype/"/>
    <ds:schemaRef ds:uri="http://schemas.microsoft.com/office/infopath/2007/PartnerControl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CF8E1E9A-3A89-43AB-8845-F69C86099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66B0D7-A473-4A5C-826C-6F37BADBFC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2767</Words>
  <Application>Microsoft Office PowerPoint</Application>
  <PresentationFormat>Custom</PresentationFormat>
  <Paragraphs>407</Paragraphs>
  <Slides>33</Slides>
  <Notes>33</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51" baseType="lpstr">
      <vt:lpstr>SimSun</vt:lpstr>
      <vt:lpstr>Arial</vt:lpstr>
      <vt:lpstr>Calibri</vt:lpstr>
      <vt:lpstr>Calibri Light</vt:lpstr>
      <vt:lpstr>Cambria</vt:lpstr>
      <vt:lpstr>Courier New</vt:lpstr>
      <vt:lpstr>Myriad Pro</vt:lpstr>
      <vt:lpstr>Segoe UI</vt:lpstr>
      <vt:lpstr>Segoe UI Light</vt:lpstr>
      <vt:lpstr>Times New Roman</vt:lpstr>
      <vt:lpstr>Verdana</vt:lpstr>
      <vt:lpstr>Wingdings</vt:lpstr>
      <vt:lpstr>1_WHITE TEMPLATE</vt:lpstr>
      <vt:lpstr>FY15 Enterprise identity theme</vt:lpstr>
      <vt:lpstr>2_WHITE TEMPLATE</vt:lpstr>
      <vt:lpstr>Office Theme</vt:lpstr>
      <vt:lpstr>1_SQLintersection</vt:lpstr>
      <vt:lpstr>think-cell Slide</vt:lpstr>
      <vt:lpstr>Welcome!</vt:lpstr>
      <vt:lpstr>PowerPoint Presentation</vt:lpstr>
      <vt:lpstr>PowerPoint Presentation</vt:lpstr>
      <vt:lpstr>Introduction</vt:lpstr>
      <vt:lpstr>PowerPoint Presentation</vt:lpstr>
      <vt:lpstr>PowerPoint Presentation</vt:lpstr>
      <vt:lpstr>Module 1:  Understanding Cortana Intelligence</vt:lpstr>
      <vt:lpstr>Cortana Intelligence in a Sentence:</vt:lpstr>
      <vt:lpstr>The Data Science Process and Platform</vt:lpstr>
      <vt:lpstr>The Team Data Science Process </vt:lpstr>
      <vt:lpstr>The Cortana Intelligence Platform</vt:lpstr>
      <vt:lpstr>Module 2:  The Cortana Intelligence Suite</vt:lpstr>
      <vt:lpstr>Microsoft Azure</vt:lpstr>
      <vt:lpstr>Lab:</vt:lpstr>
      <vt:lpstr>Azure Data Catalog</vt:lpstr>
      <vt:lpstr>Azure Data Factory</vt:lpstr>
      <vt:lpstr>Event Hubs</vt:lpstr>
      <vt:lpstr>Data Lake</vt:lpstr>
      <vt:lpstr>DocumentDB</vt:lpstr>
      <vt:lpstr>SQL Database</vt:lpstr>
      <vt:lpstr>SQL Data Warehouse</vt:lpstr>
      <vt:lpstr>Lab:</vt:lpstr>
      <vt:lpstr>Azure ML</vt:lpstr>
      <vt:lpstr>Microsoft R Server (MRS)</vt:lpstr>
      <vt:lpstr>HDInsight</vt:lpstr>
      <vt:lpstr>Stream Analytics</vt:lpstr>
      <vt:lpstr>Power BI</vt:lpstr>
      <vt:lpstr>Cortana and Cognitive Services, Bot Framework</vt:lpstr>
      <vt:lpstr>The Cortana Intelligence Platform</vt:lpstr>
      <vt:lpstr>Module 3:  Setting up Your Development Environment</vt:lpstr>
      <vt:lpstr>Primary Development Tools:</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2016-06-28T17:39:00Z</dcterms:created>
  <dcterms:modified xsi:type="dcterms:W3CDTF">2017-03-16T13:43:00Z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